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3116C99-681F-4355-94D7-8DECD8AEF320}">
          <p14:sldIdLst>
            <p14:sldId id="256"/>
          </p14:sldIdLst>
        </p14:section>
        <p14:section name="Oddíl bez názvu" id="{BE022993-F197-4710-9243-AD5A56B59988}">
          <p14:sldIdLst>
            <p14:sldId id="257"/>
            <p14:sldId id="258"/>
            <p14:sldId id="259"/>
            <p14:sldId id="260"/>
            <p14:sldId id="261"/>
            <p14:sldId id="262"/>
            <p14:sldId id="268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354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0872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21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632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0705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171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20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479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29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0475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42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2D6FA-FC32-4F8D-92F1-1DA75EBF9535}" type="datetimeFigureOut">
              <a:rPr lang="cs-CZ" smtClean="0"/>
              <a:t>21.10.2019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D458E-E253-4FF3-A2F8-CAF6C0538F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61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28054" y="-71007"/>
            <a:ext cx="9144000" cy="2387600"/>
          </a:xfrm>
        </p:spPr>
        <p:txBody>
          <a:bodyPr/>
          <a:lstStyle/>
          <a:p>
            <a:r>
              <a:rPr lang="cs-CZ" dirty="0"/>
              <a:t>Ptačí rodina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054" y="2958858"/>
            <a:ext cx="9144000" cy="1655762"/>
          </a:xfrm>
        </p:spPr>
        <p:txBody>
          <a:bodyPr/>
          <a:lstStyle/>
          <a:p>
            <a:r>
              <a:rPr lang="cs-CZ" dirty="0"/>
              <a:t>v hnízdě teorie</a:t>
            </a:r>
          </a:p>
          <a:p>
            <a:r>
              <a:rPr lang="cs-CZ" dirty="0"/>
              <a:t>aneb</a:t>
            </a:r>
          </a:p>
          <a:p>
            <a:r>
              <a:rPr lang="cs-CZ" dirty="0"/>
              <a:t>Mít, či nemít (vědecký) pojem? </a:t>
            </a:r>
          </a:p>
          <a:p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392264" y="6272912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b="1" dirty="0"/>
              <a:t>doc. PaedDr. Jan Slavík, CSc.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5452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8571893"/>
              </p:ext>
            </p:extLst>
          </p:nvPr>
        </p:nvGraphicFramePr>
        <p:xfrm>
          <a:off x="1498601" y="872067"/>
          <a:ext cx="8747126" cy="57504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16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9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1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25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265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Perspektiva </a:t>
                      </a:r>
                      <a:r>
                        <a:rPr lang="cs-CZ" sz="14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třetí osoby </a:t>
                      </a:r>
                      <a:r>
                        <a:rPr lang="cs-CZ" sz="1400" dirty="0">
                          <a:effectLst/>
                        </a:rPr>
                        <a:t>&amp; </a:t>
                      </a:r>
                      <a:r>
                        <a:rPr lang="cs-CZ" sz="1800" cap="small" baseline="0" dirty="0">
                          <a:effectLst/>
                        </a:rPr>
                        <a:t>kontext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>
                          <a:effectLst/>
                        </a:rPr>
                        <a:t>Perspektiva </a:t>
                      </a:r>
                      <a:r>
                        <a:rPr lang="cs-CZ" sz="14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</a:rPr>
                        <a:t>první osoby </a:t>
                      </a:r>
                      <a:r>
                        <a:rPr lang="cs-CZ" sz="1400" dirty="0">
                          <a:effectLst/>
                        </a:rPr>
                        <a:t>&amp; </a:t>
                      </a:r>
                      <a:r>
                        <a:rPr lang="cs-CZ" sz="1800" cap="small" baseline="0" dirty="0">
                          <a:effectLst/>
                        </a:rPr>
                        <a:t>kontext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8252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solidFill>
                            <a:srgbClr val="0070C0"/>
                          </a:solidFill>
                          <a:effectLst/>
                        </a:rPr>
                        <a:t>Druhy symbolizace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Arial Narrow" panose="020B0606020202030204" pitchFamily="34" charset="0"/>
                        </a:rPr>
                        <a:t>(objektivizace procesů zprostředkování obsahu)</a:t>
                      </a:r>
                      <a:endParaRPr lang="cs-CZ" sz="1600" dirty="0"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solidFill>
                            <a:srgbClr val="0070C0"/>
                          </a:solidFill>
                          <a:effectLst/>
                        </a:rPr>
                        <a:t>Komponenty zkušenosti/zážitku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</a:rPr>
                        <a:t>(vrozené anebo učením získané subjektivní dispozice ke zprostředkování obsahu)</a:t>
                      </a:r>
                      <a:endParaRPr lang="cs-CZ" sz="1600" b="1" dirty="0">
                        <a:solidFill>
                          <a:schemeClr val="bg1"/>
                        </a:solidFill>
                        <a:effectLst/>
                        <a:latin typeface="Arial Narrow" panose="020B0606020202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239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Exemplifikace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 předvedení vlastností)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Konstruktivní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 </a:t>
                      </a:r>
                      <a:r>
                        <a:rPr lang="cs-CZ" sz="1200" i="1" dirty="0">
                          <a:effectLst/>
                        </a:rPr>
                        <a:t>představit si &amp; předvést vlastnost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105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Denotace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 jmenovitého označení)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index</a:t>
                      </a:r>
                    </a:p>
                  </a:txBody>
                  <a:tcPr marL="51440" marR="5144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Tematická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 </a:t>
                      </a:r>
                      <a:r>
                        <a:rPr lang="cs-CZ" sz="1200" i="1" dirty="0">
                          <a:effectLst/>
                        </a:rPr>
                        <a:t>jmenovitě – adresně – označit  význam</a:t>
                      </a:r>
                      <a:r>
                        <a:rPr lang="cs-CZ" sz="1200" dirty="0">
                          <a:effectLst/>
                        </a:rPr>
                        <a:t>, včetně ikonického označení) 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/>
                </a:tc>
                <a:tc rowSpan="3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ikon – piktogram </a:t>
                      </a:r>
                      <a:endParaRPr lang="cs-CZ" sz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7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symbol  </a:t>
                      </a:r>
                    </a:p>
                  </a:txBody>
                  <a:tcPr marL="51440" marR="5144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697">
                <a:tc rowSpan="2"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Exprese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 metaforického předvedení a metaforického nebo metonymického označení)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Empatická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 </a:t>
                      </a:r>
                      <a:r>
                        <a:rPr lang="cs-CZ" sz="1200" i="1" dirty="0">
                          <a:effectLst/>
                        </a:rPr>
                        <a:t>vžít se </a:t>
                      </a:r>
                      <a:r>
                        <a:rPr lang="cs-CZ" sz="1200" dirty="0">
                          <a:effectLst/>
                        </a:rPr>
                        <a:t>do druhého a v představě </a:t>
                      </a:r>
                      <a:r>
                        <a:rPr lang="cs-CZ" sz="1200" i="1" dirty="0">
                          <a:effectLst/>
                        </a:rPr>
                        <a:t>simulovat</a:t>
                      </a:r>
                      <a:r>
                        <a:rPr lang="cs-CZ" sz="1200" dirty="0">
                          <a:effectLst/>
                        </a:rPr>
                        <a:t> jeho stav)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Potence formulovat hypotézy o </a:t>
                      </a:r>
                      <a:r>
                        <a:rPr lang="cs-CZ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stavu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nebo </a:t>
                      </a:r>
                      <a:r>
                        <a:rPr lang="cs-CZ" sz="12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roli</a:t>
                      </a:r>
                      <a:r>
                        <a:rPr lang="cs-CZ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druhého</a:t>
                      </a:r>
                    </a:p>
                  </a:txBody>
                  <a:tcPr marL="51440" marR="5144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51531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Prožitková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(potence </a:t>
                      </a:r>
                      <a:r>
                        <a:rPr lang="cs-CZ" sz="1200" i="1" dirty="0">
                          <a:effectLst/>
                        </a:rPr>
                        <a:t>představit</a:t>
                      </a:r>
                      <a:r>
                        <a:rPr lang="cs-CZ" sz="1200" i="1" baseline="0" dirty="0">
                          <a:effectLst/>
                        </a:rPr>
                        <a:t> si</a:t>
                      </a:r>
                      <a:r>
                        <a:rPr lang="cs-CZ" sz="1200" i="1" dirty="0">
                          <a:effectLst/>
                        </a:rPr>
                        <a:t> a uvědomit si vlastní stav</a:t>
                      </a:r>
                      <a:r>
                        <a:rPr lang="cs-CZ" sz="1200" dirty="0">
                          <a:effectLst/>
                        </a:rPr>
                        <a:t>)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40" marR="51440" marT="0" marB="0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" name="Obdélník 1"/>
          <p:cNvSpPr/>
          <p:nvPr/>
        </p:nvSpPr>
        <p:spPr>
          <a:xfrm rot="20808860">
            <a:off x="7873273" y="1144215"/>
            <a:ext cx="200086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ial Narrow" panose="020B0606020202030204" pitchFamily="34" charset="0"/>
              </a:rPr>
              <a:t>Cíle vzdělávání</a:t>
            </a:r>
          </a:p>
        </p:txBody>
      </p:sp>
      <p:sp>
        <p:nvSpPr>
          <p:cNvPr id="3" name="Obdélník 2"/>
          <p:cNvSpPr/>
          <p:nvPr/>
        </p:nvSpPr>
        <p:spPr>
          <a:xfrm>
            <a:off x="1508760" y="2715768"/>
            <a:ext cx="8736967" cy="39270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1498602" y="3401568"/>
            <a:ext cx="8747125" cy="324128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498602" y="4453128"/>
            <a:ext cx="8747126" cy="218972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6991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1" animBg="1"/>
      <p:bldP spid="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toho </a:t>
            </a:r>
            <a:r>
              <a:rPr lang="cs-CZ" dirty="0" err="1"/>
              <a:t>plnej</a:t>
            </a:r>
            <a:r>
              <a:rPr lang="cs-CZ" dirty="0"/>
              <a:t> barák! Vy to máte taky.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6918180" cy="4351338"/>
          </a:xfrm>
        </p:spPr>
        <p:txBody>
          <a:bodyPr>
            <a:normAutofit fontScale="62500" lnSpcReduction="20000"/>
          </a:bodyPr>
          <a:lstStyle/>
          <a:p>
            <a:r>
              <a:rPr lang="cs-CZ" i="1" dirty="0">
                <a:solidFill>
                  <a:srgbClr val="3333FF"/>
                </a:solidFill>
              </a:rPr>
              <a:t>http://www.tvspoty.cz/t-mobile-primar-trojan-chytil-infekci-z-malovani/</a:t>
            </a:r>
          </a:p>
          <a:p>
            <a:pPr lvl="1">
              <a:spcBef>
                <a:spcPts val="0"/>
              </a:spcBef>
            </a:pPr>
            <a:r>
              <a:rPr lang="cs-CZ" sz="2900" i="1" dirty="0"/>
              <a:t>Opatrně, aby to tu pak nebylo všude! …</a:t>
            </a: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  <a:p>
            <a:pPr lvl="1">
              <a:spcBef>
                <a:spcPts val="0"/>
              </a:spcBef>
            </a:pPr>
            <a:r>
              <a:rPr lang="cs-CZ" sz="2900" i="1" dirty="0"/>
              <a:t>Pane primáři, kde jste to chytnul?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pl-PL" sz="2900" i="1" dirty="0"/>
              <a:t>Je toho plnej barák! Vy to máte taky. </a:t>
            </a:r>
            <a:r>
              <a:rPr lang="cs-CZ" sz="2900" i="1" dirty="0"/>
              <a:t/>
            </a:r>
            <a:br>
              <a:rPr lang="cs-CZ" sz="2900" i="1" dirty="0"/>
            </a:br>
            <a:r>
              <a:rPr lang="cs-CZ" sz="2900" i="1" dirty="0"/>
              <a:t>Ani o tom nevíte…</a:t>
            </a:r>
          </a:p>
          <a:p>
            <a:pPr marL="457200" lvl="1" indent="0">
              <a:buNone/>
            </a:pPr>
            <a:r>
              <a:rPr lang="cs-CZ" sz="2900" i="1" dirty="0"/>
              <a:t>    Takže to je přenosný?</a:t>
            </a:r>
            <a:br>
              <a:rPr lang="cs-CZ" sz="2900" i="1" dirty="0"/>
            </a:br>
            <a:r>
              <a:rPr lang="cs-CZ" sz="2900" dirty="0"/>
              <a:t>    </a:t>
            </a:r>
            <a:r>
              <a:rPr lang="cs-CZ" sz="2900" i="1" dirty="0"/>
              <a:t>Jistě, mám to z domova. A teď to nesu na dětský.</a:t>
            </a:r>
            <a:endParaRPr lang="cs-CZ" sz="2900" dirty="0"/>
          </a:p>
          <a:p>
            <a:pPr lvl="1"/>
            <a:r>
              <a:rPr lang="cs-CZ" sz="2900" i="1" dirty="0"/>
              <a:t>Teď už to můžete chytit taky. A navíc Internet na doma je teď dvakrát rychlejší.</a:t>
            </a:r>
            <a:r>
              <a:rPr lang="cs-CZ" sz="2900" dirty="0"/>
              <a:t/>
            </a:r>
            <a:br>
              <a:rPr lang="cs-CZ" sz="2900" dirty="0"/>
            </a:br>
            <a:r>
              <a:rPr lang="cs-CZ" sz="2900" i="1" dirty="0"/>
              <a:t>T-Mobile tralala Pro společné zážitky.</a:t>
            </a:r>
            <a:endParaRPr lang="cs-CZ" sz="2900" dirty="0"/>
          </a:p>
          <a:p>
            <a:r>
              <a:rPr lang="cs-CZ" b="1" dirty="0"/>
              <a:t>Exemplifikace – konstruktivní komponenta</a:t>
            </a:r>
            <a:r>
              <a:rPr lang="cs-CZ" dirty="0"/>
              <a:t>: zelená barva (figura – pozadí), skvrny na kůži, </a:t>
            </a:r>
          </a:p>
          <a:p>
            <a:r>
              <a:rPr lang="cs-CZ" b="1" dirty="0"/>
              <a:t>Denotace – tematická komponenta</a:t>
            </a:r>
            <a:r>
              <a:rPr lang="cs-CZ" dirty="0"/>
              <a:t>: infekce, (vnořená metafora: šíření, nakažlivost), léčba (bolest); </a:t>
            </a:r>
          </a:p>
          <a:p>
            <a:r>
              <a:rPr lang="cs-CZ" b="1" dirty="0"/>
              <a:t>Exprese – empatická a prožitková komponenta</a:t>
            </a:r>
            <a:r>
              <a:rPr lang="cs-CZ" dirty="0"/>
              <a:t>: (jako) infekce „</a:t>
            </a:r>
            <a:r>
              <a:rPr lang="cs-CZ" dirty="0" err="1"/>
              <a:t>hahaha</a:t>
            </a:r>
            <a:r>
              <a:rPr lang="cs-CZ" dirty="0"/>
              <a:t>“ </a:t>
            </a:r>
          </a:p>
          <a:p>
            <a:pPr lvl="1"/>
            <a:r>
              <a:rPr lang="cs-CZ" sz="2900" dirty="0"/>
              <a:t>/alterace: naturalistický prožitek, ošklivost, hrůza, soucit      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644" y="1455186"/>
            <a:ext cx="3824477" cy="2685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072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19478" y="655015"/>
            <a:ext cx="2987824" cy="4157519"/>
          </a:xfrm>
        </p:spPr>
        <p:txBody>
          <a:bodyPr>
            <a:normAutofit/>
          </a:bodyPr>
          <a:lstStyle/>
          <a:p>
            <a:r>
              <a:rPr lang="cs-CZ" sz="3600" dirty="0"/>
              <a:t>Výběrový charakter exprese:</a:t>
            </a:r>
            <a:br>
              <a:rPr lang="cs-CZ" sz="3600" dirty="0"/>
            </a:br>
            <a:r>
              <a:rPr lang="cs-CZ" sz="3600" b="1" i="1" dirty="0"/>
              <a:t>expresivní experimentace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81200" y="5589241"/>
            <a:ext cx="8229600" cy="536923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grpSp>
        <p:nvGrpSpPr>
          <p:cNvPr id="35" name="Plátno 158"/>
          <p:cNvGrpSpPr/>
          <p:nvPr/>
        </p:nvGrpSpPr>
        <p:grpSpPr>
          <a:xfrm>
            <a:off x="1408176" y="270342"/>
            <a:ext cx="6055977" cy="6182498"/>
            <a:chOff x="0" y="0"/>
            <a:chExt cx="5346700" cy="5268595"/>
          </a:xfrm>
        </p:grpSpPr>
        <p:sp>
          <p:nvSpPr>
            <p:cNvPr id="36" name="Obdélník 35"/>
            <p:cNvSpPr/>
            <p:nvPr/>
          </p:nvSpPr>
          <p:spPr>
            <a:xfrm>
              <a:off x="0" y="0"/>
              <a:ext cx="5346700" cy="5268595"/>
            </a:xfrm>
            <a:prstGeom prst="rect">
              <a:avLst/>
            </a:prstGeom>
            <a:noFill/>
          </p:spPr>
        </p:sp>
        <p:cxnSp>
          <p:nvCxnSpPr>
            <p:cNvPr id="37" name="Přímá spojnice 36"/>
            <p:cNvCxnSpPr>
              <a:cxnSpLocks noChangeShapeType="1"/>
            </p:cNvCxnSpPr>
            <p:nvPr/>
          </p:nvCxnSpPr>
          <p:spPr bwMode="auto">
            <a:xfrm>
              <a:off x="2362200" y="3061810"/>
              <a:ext cx="2743200" cy="0"/>
            </a:xfrm>
            <a:prstGeom prst="line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Obdélník 37"/>
            <p:cNvSpPr>
              <a:spLocks noChangeArrowheads="1"/>
            </p:cNvSpPr>
            <p:nvPr/>
          </p:nvSpPr>
          <p:spPr bwMode="auto">
            <a:xfrm>
              <a:off x="2308900" y="2370691"/>
              <a:ext cx="2743200" cy="186030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latin typeface="Calibri"/>
                  <a:ea typeface="Times New Roman"/>
                  <a:cs typeface="Times New Roman"/>
                </a:rPr>
                <a:t> </a:t>
              </a:r>
              <a:endParaRPr lang="cs-CZ" sz="110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39" name="Ovál 38"/>
            <p:cNvSpPr>
              <a:spLocks noChangeArrowheads="1"/>
            </p:cNvSpPr>
            <p:nvPr/>
          </p:nvSpPr>
          <p:spPr bwMode="auto">
            <a:xfrm>
              <a:off x="327600" y="2990410"/>
              <a:ext cx="1447800" cy="800103"/>
            </a:xfrm>
            <a:prstGeom prst="ellipse">
              <a:avLst/>
            </a:pr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0" name="Obdélník s odříznutým rohem na stejné straně 5"/>
            <p:cNvSpPr>
              <a:spLocks/>
            </p:cNvSpPr>
            <p:nvPr/>
          </p:nvSpPr>
          <p:spPr bwMode="auto">
            <a:xfrm>
              <a:off x="327600" y="36000"/>
              <a:ext cx="1447800" cy="1501805"/>
            </a:xfrm>
            <a:custGeom>
              <a:avLst/>
              <a:gdLst>
                <a:gd name="T0" fmla="*/ 241305 w 1447800"/>
                <a:gd name="T1" fmla="*/ 0 h 1501820"/>
                <a:gd name="T2" fmla="*/ 1206495 w 1447800"/>
                <a:gd name="T3" fmla="*/ 0 h 1501820"/>
                <a:gd name="T4" fmla="*/ 1447800 w 1447800"/>
                <a:gd name="T5" fmla="*/ 241305 h 1501820"/>
                <a:gd name="T6" fmla="*/ 1447800 w 1447800"/>
                <a:gd name="T7" fmla="*/ 1501820 h 1501820"/>
                <a:gd name="T8" fmla="*/ 1447800 w 1447800"/>
                <a:gd name="T9" fmla="*/ 1501820 h 1501820"/>
                <a:gd name="T10" fmla="*/ 0 w 1447800"/>
                <a:gd name="T11" fmla="*/ 1501820 h 1501820"/>
                <a:gd name="T12" fmla="*/ 0 w 1447800"/>
                <a:gd name="T13" fmla="*/ 1501820 h 1501820"/>
                <a:gd name="T14" fmla="*/ 0 w 1447800"/>
                <a:gd name="T15" fmla="*/ 241305 h 1501820"/>
                <a:gd name="T16" fmla="*/ 241305 w 1447800"/>
                <a:gd name="T17" fmla="*/ 0 h 15018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1447800" h="1501820">
                  <a:moveTo>
                    <a:pt x="241305" y="0"/>
                  </a:moveTo>
                  <a:lnTo>
                    <a:pt x="1206495" y="0"/>
                  </a:lnTo>
                  <a:lnTo>
                    <a:pt x="1447800" y="241305"/>
                  </a:lnTo>
                  <a:lnTo>
                    <a:pt x="1447800" y="1501820"/>
                  </a:lnTo>
                  <a:lnTo>
                    <a:pt x="0" y="1501820"/>
                  </a:lnTo>
                  <a:lnTo>
                    <a:pt x="0" y="241305"/>
                  </a:lnTo>
                  <a:lnTo>
                    <a:pt x="241305" y="0"/>
                  </a:lnTo>
                  <a:close/>
                </a:path>
              </a:pathLst>
            </a:custGeom>
            <a:solidFill>
              <a:schemeClr val="lt1">
                <a:lumMod val="100000"/>
                <a:lumOff val="0"/>
              </a:schemeClr>
            </a:solidFill>
            <a:ln w="12700">
              <a:solidFill>
                <a:schemeClr val="tx1">
                  <a:lumMod val="100000"/>
                  <a:lumOff val="0"/>
                </a:schemeClr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cxnSp>
          <p:nvCxnSpPr>
            <p:cNvPr id="41" name="Přímá spojnice se šipkou 40"/>
            <p:cNvCxnSpPr>
              <a:cxnSpLocks noChangeShapeType="1"/>
              <a:stCxn id="39" idx="0"/>
            </p:cNvCxnSpPr>
            <p:nvPr/>
          </p:nvCxnSpPr>
          <p:spPr bwMode="auto">
            <a:xfrm flipV="1">
              <a:off x="1051500" y="1537805"/>
              <a:ext cx="10000" cy="1452605"/>
            </a:xfrm>
            <a:prstGeom prst="straightConnector1">
              <a:avLst/>
            </a:prstGeom>
            <a:noFill/>
            <a:ln w="12700">
              <a:solidFill>
                <a:schemeClr val="tx1">
                  <a:lumMod val="100000"/>
                  <a:lumOff val="0"/>
                </a:schemeClr>
              </a:solidFill>
              <a:round/>
              <a:headEnd type="triangle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" name="Textové pole 7"/>
            <p:cNvSpPr txBox="1">
              <a:spLocks noChangeArrowheads="1"/>
            </p:cNvSpPr>
            <p:nvPr/>
          </p:nvSpPr>
          <p:spPr bwMode="auto">
            <a:xfrm>
              <a:off x="327600" y="3061810"/>
              <a:ext cx="1409700" cy="609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cs-CZ">
                  <a:latin typeface="Arial Narrow"/>
                  <a:ea typeface="Calibri"/>
                  <a:cs typeface="Times New Roman"/>
                </a:rPr>
                <a:t>stav /emoce/</a:t>
              </a:r>
              <a:endParaRPr lang="cs-CZ" sz="1100">
                <a:latin typeface="Calibri"/>
                <a:ea typeface="Calibri"/>
                <a:cs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cs-CZ" sz="2000" b="1">
                  <a:latin typeface="Arial Narrow"/>
                  <a:ea typeface="Calibri"/>
                  <a:cs typeface="Times New Roman"/>
                </a:rPr>
                <a:t>Y</a:t>
              </a:r>
              <a:endParaRPr lang="cs-CZ" sz="110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3" name="Textové pole 7"/>
            <p:cNvSpPr txBox="1">
              <a:spLocks noChangeArrowheads="1"/>
            </p:cNvSpPr>
            <p:nvPr/>
          </p:nvSpPr>
          <p:spPr bwMode="auto">
            <a:xfrm>
              <a:off x="327600" y="178600"/>
              <a:ext cx="1447800" cy="6963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cs-CZ" sz="1400">
                  <a:latin typeface="Arial Narrow"/>
                  <a:ea typeface="Calibri"/>
                </a:rPr>
                <a:t>Výrazový konstrukt </a:t>
              </a:r>
              <a:endParaRPr lang="cs-CZ" sz="1200">
                <a:latin typeface="Times New Roman"/>
                <a:ea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cs-CZ" sz="2000" b="1">
                  <a:latin typeface="Arial Narrow"/>
                  <a:ea typeface="Calibri"/>
                </a:rPr>
                <a:t>X</a:t>
              </a:r>
              <a:endParaRPr lang="cs-CZ" sz="1200">
                <a:latin typeface="Times New Roman"/>
                <a:ea typeface="Times New Roman"/>
              </a:endParaRPr>
            </a:p>
          </p:txBody>
        </p:sp>
        <p:sp>
          <p:nvSpPr>
            <p:cNvPr id="45" name="Obdélník s odříznutým rohem na stejné straně 10"/>
            <p:cNvSpPr>
              <a:spLocks/>
            </p:cNvSpPr>
            <p:nvPr/>
          </p:nvSpPr>
          <p:spPr bwMode="auto">
            <a:xfrm>
              <a:off x="3639400" y="36000"/>
              <a:ext cx="1466000" cy="1501805"/>
            </a:xfrm>
            <a:custGeom>
              <a:avLst/>
              <a:gdLst>
                <a:gd name="T0" fmla="*/ 244325 w 1465920"/>
                <a:gd name="T1" fmla="*/ 0 h 1501820"/>
                <a:gd name="T2" fmla="*/ 1221595 w 1465920"/>
                <a:gd name="T3" fmla="*/ 0 h 1501820"/>
                <a:gd name="T4" fmla="*/ 1465920 w 1465920"/>
                <a:gd name="T5" fmla="*/ 244325 h 1501820"/>
                <a:gd name="T6" fmla="*/ 1465920 w 1465920"/>
                <a:gd name="T7" fmla="*/ 1501820 h 1501820"/>
                <a:gd name="T8" fmla="*/ 1465920 w 1465920"/>
                <a:gd name="T9" fmla="*/ 1501820 h 1501820"/>
                <a:gd name="T10" fmla="*/ 0 w 1465920"/>
                <a:gd name="T11" fmla="*/ 1501820 h 1501820"/>
                <a:gd name="T12" fmla="*/ 0 w 1465920"/>
                <a:gd name="T13" fmla="*/ 1501820 h 1501820"/>
                <a:gd name="T14" fmla="*/ 0 w 1465920"/>
                <a:gd name="T15" fmla="*/ 244325 h 1501820"/>
                <a:gd name="T16" fmla="*/ 244325 w 1465920"/>
                <a:gd name="T17" fmla="*/ 0 h 15018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5920"/>
                <a:gd name="T28" fmla="*/ 0 h 1501820"/>
                <a:gd name="T29" fmla="*/ 1465920 w 1465920"/>
                <a:gd name="T30" fmla="*/ 1501820 h 15018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5920" h="1501820">
                  <a:moveTo>
                    <a:pt x="244325" y="0"/>
                  </a:moveTo>
                  <a:lnTo>
                    <a:pt x="1221595" y="0"/>
                  </a:lnTo>
                  <a:lnTo>
                    <a:pt x="1465920" y="244325"/>
                  </a:lnTo>
                  <a:lnTo>
                    <a:pt x="1465920" y="1501820"/>
                  </a:lnTo>
                  <a:lnTo>
                    <a:pt x="0" y="1501820"/>
                  </a:lnTo>
                  <a:lnTo>
                    <a:pt x="0" y="244325"/>
                  </a:lnTo>
                  <a:lnTo>
                    <a:pt x="244325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latin typeface="Calibri"/>
                  <a:ea typeface="Times New Roman"/>
                  <a:cs typeface="Times New Roman"/>
                </a:rPr>
                <a:t> </a:t>
              </a:r>
              <a:endParaRPr lang="cs-CZ" sz="110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6" name="Ovál 45"/>
            <p:cNvSpPr>
              <a:spLocks noChangeArrowheads="1"/>
            </p:cNvSpPr>
            <p:nvPr/>
          </p:nvSpPr>
          <p:spPr bwMode="auto">
            <a:xfrm>
              <a:off x="3124200" y="3142810"/>
              <a:ext cx="1226800" cy="800103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latin typeface="Calibri"/>
                  <a:ea typeface="Times New Roman"/>
                  <a:cs typeface="Times New Roman"/>
                </a:rPr>
                <a:t> </a:t>
              </a:r>
              <a:endParaRPr lang="cs-CZ" sz="110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47" name="Textové pole 7"/>
            <p:cNvSpPr txBox="1">
              <a:spLocks noChangeArrowheads="1"/>
            </p:cNvSpPr>
            <p:nvPr/>
          </p:nvSpPr>
          <p:spPr bwMode="auto">
            <a:xfrm>
              <a:off x="3322300" y="3241811"/>
              <a:ext cx="792500" cy="609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cs-CZ">
                  <a:latin typeface="Arial Narrow"/>
                  <a:ea typeface="Calibri"/>
                </a:rPr>
                <a:t>stav</a:t>
              </a:r>
              <a:endParaRPr lang="cs-CZ" sz="1200">
                <a:latin typeface="Times New Roman"/>
                <a:ea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cs-CZ" sz="2000" b="1">
                  <a:latin typeface="Arial Narrow"/>
                  <a:ea typeface="Calibri"/>
                </a:rPr>
                <a:t>Y</a:t>
              </a:r>
              <a:endParaRPr lang="cs-CZ" sz="1200">
                <a:latin typeface="Times New Roman"/>
                <a:ea typeface="Times New Roman"/>
              </a:endParaRPr>
            </a:p>
          </p:txBody>
        </p:sp>
        <p:sp>
          <p:nvSpPr>
            <p:cNvPr id="48" name="Obdélník 47"/>
            <p:cNvSpPr>
              <a:spLocks noChangeArrowheads="1"/>
            </p:cNvSpPr>
            <p:nvPr/>
          </p:nvSpPr>
          <p:spPr bwMode="auto">
            <a:xfrm>
              <a:off x="144700" y="2764609"/>
              <a:ext cx="1851700" cy="1333504"/>
            </a:xfrm>
            <a:prstGeom prst="rect">
              <a:avLst/>
            </a:prstGeom>
            <a:noFill/>
            <a:ln w="15875">
              <a:solidFill>
                <a:schemeClr val="tx1">
                  <a:lumMod val="100000"/>
                  <a:lumOff val="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49" name="Textové pole 15"/>
            <p:cNvSpPr txBox="1">
              <a:spLocks noChangeArrowheads="1"/>
            </p:cNvSpPr>
            <p:nvPr/>
          </p:nvSpPr>
          <p:spPr bwMode="auto">
            <a:xfrm>
              <a:off x="220900" y="3790512"/>
              <a:ext cx="1676400" cy="3076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latin typeface="Arial Narrow"/>
                  <a:ea typeface="Calibri"/>
                  <a:cs typeface="Times New Roman"/>
                </a:rPr>
                <a:t> </a:t>
              </a:r>
              <a:endParaRPr lang="cs-CZ" sz="110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0" name="Textové pole 15"/>
            <p:cNvSpPr txBox="1">
              <a:spLocks noChangeArrowheads="1"/>
            </p:cNvSpPr>
            <p:nvPr/>
          </p:nvSpPr>
          <p:spPr bwMode="auto">
            <a:xfrm>
              <a:off x="327600" y="980903"/>
              <a:ext cx="1447800" cy="556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51" name="Šrafovaná šipka doprava 50"/>
            <p:cNvSpPr>
              <a:spLocks noChangeArrowheads="1"/>
            </p:cNvSpPr>
            <p:nvPr/>
          </p:nvSpPr>
          <p:spPr bwMode="auto">
            <a:xfrm rot="15214544">
              <a:off x="3008799" y="3150811"/>
              <a:ext cx="658502" cy="328500"/>
            </a:xfrm>
            <a:prstGeom prst="stripedRightArrow">
              <a:avLst>
                <a:gd name="adj1" fmla="val 50000"/>
                <a:gd name="adj2" fmla="val 41873"/>
              </a:avLst>
            </a:prstGeom>
            <a:solidFill>
              <a:schemeClr val="bg1">
                <a:lumMod val="100000"/>
                <a:lumOff val="0"/>
              </a:schemeClr>
            </a:solidFill>
            <a:ln w="9525">
              <a:solidFill>
                <a:schemeClr val="tx1">
                  <a:lumMod val="100000"/>
                  <a:lumOff val="0"/>
                </a:schemeClr>
              </a:solidFill>
              <a:prstDash val="sysDash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cs-CZ"/>
            </a:p>
          </p:txBody>
        </p:sp>
        <p:sp>
          <p:nvSpPr>
            <p:cNvPr id="52" name="Šrafovaná šipka doprava 51"/>
            <p:cNvSpPr>
              <a:spLocks noChangeArrowheads="1"/>
            </p:cNvSpPr>
            <p:nvPr/>
          </p:nvSpPr>
          <p:spPr bwMode="auto">
            <a:xfrm rot="17444540">
              <a:off x="3805199" y="3153311"/>
              <a:ext cx="660402" cy="328300"/>
            </a:xfrm>
            <a:prstGeom prst="stripedRightArrow">
              <a:avLst>
                <a:gd name="adj1" fmla="val 50000"/>
                <a:gd name="adj2" fmla="val 41871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prstDash val="sysDash"/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latin typeface="Calibri"/>
                  <a:ea typeface="Times New Roman"/>
                  <a:cs typeface="Times New Roman"/>
                </a:rPr>
                <a:t> </a:t>
              </a:r>
              <a:endParaRPr lang="cs-CZ" sz="1100">
                <a:latin typeface="Calibri"/>
                <a:ea typeface="Calibri"/>
                <a:cs typeface="Times New Roman"/>
              </a:endParaRPr>
            </a:p>
          </p:txBody>
        </p:sp>
        <p:sp>
          <p:nvSpPr>
            <p:cNvPr id="53" name="Zaoblený obdélník 52"/>
            <p:cNvSpPr>
              <a:spLocks noChangeArrowheads="1"/>
            </p:cNvSpPr>
            <p:nvPr/>
          </p:nvSpPr>
          <p:spPr bwMode="auto">
            <a:xfrm>
              <a:off x="2521922" y="2385384"/>
              <a:ext cx="1097200" cy="6172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1600" dirty="0">
                <a:latin typeface="Arial Narrow"/>
                <a:ea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600" dirty="0">
                  <a:latin typeface="Arial Narrow"/>
                  <a:ea typeface="Times New Roman"/>
                </a:rPr>
                <a:t>představa P1</a:t>
              </a:r>
              <a:endParaRPr lang="cs-CZ" sz="1200" dirty="0">
                <a:latin typeface="Times New Roman"/>
                <a:ea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600" dirty="0">
                  <a:latin typeface="Arial Narrow"/>
                  <a:ea typeface="Times New Roman"/>
                </a:rPr>
                <a:t> </a:t>
              </a:r>
              <a:endParaRPr lang="cs-CZ" sz="1200" dirty="0">
                <a:latin typeface="Times New Roman"/>
                <a:ea typeface="Times New Roman"/>
              </a:endParaRPr>
            </a:p>
          </p:txBody>
        </p:sp>
        <p:sp>
          <p:nvSpPr>
            <p:cNvPr id="55" name="Zaoblený obdélník 54"/>
            <p:cNvSpPr>
              <a:spLocks noChangeArrowheads="1"/>
            </p:cNvSpPr>
            <p:nvPr/>
          </p:nvSpPr>
          <p:spPr bwMode="auto">
            <a:xfrm>
              <a:off x="3864900" y="2373108"/>
              <a:ext cx="1097300" cy="61730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endParaRPr lang="cs-CZ" sz="1600" dirty="0">
                <a:latin typeface="Arial Narrow"/>
                <a:ea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600" dirty="0">
                  <a:latin typeface="Arial Narrow"/>
                  <a:ea typeface="Times New Roman"/>
                </a:rPr>
                <a:t>představa P2</a:t>
              </a:r>
              <a:endParaRPr lang="cs-CZ" sz="1200" dirty="0">
                <a:latin typeface="Times New Roman"/>
                <a:ea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600" dirty="0">
                  <a:latin typeface="Arial Narrow"/>
                  <a:ea typeface="Times New Roman"/>
                </a:rPr>
                <a:t> </a:t>
              </a:r>
              <a:endParaRPr lang="cs-CZ" sz="1200" dirty="0">
                <a:latin typeface="Times New Roman"/>
                <a:ea typeface="Times New Roman"/>
              </a:endParaRPr>
            </a:p>
          </p:txBody>
        </p:sp>
        <p:sp>
          <p:nvSpPr>
            <p:cNvPr id="56" name="Textové pole 7"/>
            <p:cNvSpPr txBox="1">
              <a:spLocks noChangeArrowheads="1"/>
            </p:cNvSpPr>
            <p:nvPr/>
          </p:nvSpPr>
          <p:spPr bwMode="auto">
            <a:xfrm>
              <a:off x="3588700" y="180400"/>
              <a:ext cx="1577300" cy="696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cs-CZ" sz="1400" dirty="0">
                  <a:latin typeface="Arial Narrow"/>
                  <a:ea typeface="Calibri"/>
                </a:rPr>
                <a:t>Výrazový konstrukt </a:t>
              </a:r>
              <a:endParaRPr lang="cs-CZ" sz="1200" dirty="0">
                <a:latin typeface="Times New Roman"/>
                <a:ea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cs-CZ" sz="2000" b="1" dirty="0">
                  <a:latin typeface="Arial Narrow"/>
                  <a:ea typeface="Calibri"/>
                </a:rPr>
                <a:t>X2</a:t>
              </a:r>
              <a:endParaRPr lang="cs-CZ" sz="1200" dirty="0">
                <a:latin typeface="Times New Roman"/>
                <a:ea typeface="Times New Roman"/>
              </a:endParaRPr>
            </a:p>
          </p:txBody>
        </p:sp>
        <p:sp>
          <p:nvSpPr>
            <p:cNvPr id="57" name="Textové pole 15"/>
            <p:cNvSpPr txBox="1">
              <a:spLocks noChangeArrowheads="1"/>
            </p:cNvSpPr>
            <p:nvPr/>
          </p:nvSpPr>
          <p:spPr bwMode="auto">
            <a:xfrm>
              <a:off x="3639400" y="990703"/>
              <a:ext cx="1466000" cy="5569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58" name="Textové pole 15"/>
            <p:cNvSpPr txBox="1">
              <a:spLocks noChangeArrowheads="1"/>
            </p:cNvSpPr>
            <p:nvPr/>
          </p:nvSpPr>
          <p:spPr bwMode="auto">
            <a:xfrm>
              <a:off x="2362200" y="3947613"/>
              <a:ext cx="2743200" cy="3073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cs-CZ" sz="1200">
                  <a:latin typeface="Times New Roman"/>
                  <a:ea typeface="Times New Roman"/>
                </a:rPr>
                <a:t> </a:t>
              </a:r>
            </a:p>
          </p:txBody>
        </p:sp>
        <p:cxnSp>
          <p:nvCxnSpPr>
            <p:cNvPr id="59" name="Přímá spojnice se šipkou 58"/>
            <p:cNvCxnSpPr>
              <a:cxnSpLocks noChangeShapeType="1"/>
            </p:cNvCxnSpPr>
            <p:nvPr/>
          </p:nvCxnSpPr>
          <p:spPr bwMode="auto">
            <a:xfrm>
              <a:off x="4702526" y="1549508"/>
              <a:ext cx="0" cy="825503"/>
            </a:xfrm>
            <a:prstGeom prst="straightConnector1">
              <a:avLst/>
            </a:prstGeom>
            <a:noFill/>
            <a:ln w="15875">
              <a:solidFill>
                <a:schemeClr val="tx1">
                  <a:lumMod val="100000"/>
                  <a:lumOff val="0"/>
                </a:schemeClr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0" name="Obdélník s odříznutým rohem na stejné straně 10"/>
            <p:cNvSpPr>
              <a:spLocks/>
            </p:cNvSpPr>
            <p:nvPr/>
          </p:nvSpPr>
          <p:spPr bwMode="auto">
            <a:xfrm>
              <a:off x="2081467" y="45830"/>
              <a:ext cx="1465580" cy="1501775"/>
            </a:xfrm>
            <a:custGeom>
              <a:avLst/>
              <a:gdLst>
                <a:gd name="T0" fmla="*/ 244325 w 1465920"/>
                <a:gd name="T1" fmla="*/ 0 h 1501820"/>
                <a:gd name="T2" fmla="*/ 1221595 w 1465920"/>
                <a:gd name="T3" fmla="*/ 0 h 1501820"/>
                <a:gd name="T4" fmla="*/ 1465920 w 1465920"/>
                <a:gd name="T5" fmla="*/ 244325 h 1501820"/>
                <a:gd name="T6" fmla="*/ 1465920 w 1465920"/>
                <a:gd name="T7" fmla="*/ 1501820 h 1501820"/>
                <a:gd name="T8" fmla="*/ 1465920 w 1465920"/>
                <a:gd name="T9" fmla="*/ 1501820 h 1501820"/>
                <a:gd name="T10" fmla="*/ 0 w 1465920"/>
                <a:gd name="T11" fmla="*/ 1501820 h 1501820"/>
                <a:gd name="T12" fmla="*/ 0 w 1465920"/>
                <a:gd name="T13" fmla="*/ 1501820 h 1501820"/>
                <a:gd name="T14" fmla="*/ 0 w 1465920"/>
                <a:gd name="T15" fmla="*/ 244325 h 1501820"/>
                <a:gd name="T16" fmla="*/ 244325 w 1465920"/>
                <a:gd name="T17" fmla="*/ 0 h 150182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65920"/>
                <a:gd name="T28" fmla="*/ 0 h 1501820"/>
                <a:gd name="T29" fmla="*/ 1465920 w 1465920"/>
                <a:gd name="T30" fmla="*/ 1501820 h 150182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65920" h="1501820">
                  <a:moveTo>
                    <a:pt x="244325" y="0"/>
                  </a:moveTo>
                  <a:lnTo>
                    <a:pt x="1221595" y="0"/>
                  </a:lnTo>
                  <a:lnTo>
                    <a:pt x="1465920" y="244325"/>
                  </a:lnTo>
                  <a:lnTo>
                    <a:pt x="1465920" y="1501820"/>
                  </a:lnTo>
                  <a:lnTo>
                    <a:pt x="0" y="1501820"/>
                  </a:lnTo>
                  <a:lnTo>
                    <a:pt x="0" y="244325"/>
                  </a:lnTo>
                  <a:lnTo>
                    <a:pt x="244325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100">
                  <a:latin typeface="Calibri"/>
                  <a:ea typeface="Times New Roman"/>
                </a:rPr>
                <a:t> </a:t>
              </a:r>
              <a:endParaRPr lang="cs-CZ" sz="1200">
                <a:latin typeface="Times New Roman"/>
                <a:ea typeface="Times New Roman"/>
              </a:endParaRPr>
            </a:p>
          </p:txBody>
        </p:sp>
        <p:cxnSp>
          <p:nvCxnSpPr>
            <p:cNvPr id="61" name="Přímá spojnice se šipkou 60"/>
            <p:cNvCxnSpPr>
              <a:cxnSpLocks noChangeShapeType="1"/>
            </p:cNvCxnSpPr>
            <p:nvPr/>
          </p:nvCxnSpPr>
          <p:spPr bwMode="auto">
            <a:xfrm>
              <a:off x="2883998" y="1549508"/>
              <a:ext cx="0" cy="825500"/>
            </a:xfrm>
            <a:prstGeom prst="straightConnector1">
              <a:avLst/>
            </a:prstGeom>
            <a:noFill/>
            <a:ln w="15875">
              <a:solidFill>
                <a:sysClr val="windowText" lastClr="000000">
                  <a:lumMod val="100000"/>
                  <a:lumOff val="0"/>
                </a:sysClr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2" name="Textové pole 7"/>
            <p:cNvSpPr txBox="1">
              <a:spLocks noChangeArrowheads="1"/>
            </p:cNvSpPr>
            <p:nvPr/>
          </p:nvSpPr>
          <p:spPr bwMode="auto">
            <a:xfrm>
              <a:off x="2011995" y="180442"/>
              <a:ext cx="1576705" cy="695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</a:pPr>
              <a:r>
                <a:rPr lang="cs-CZ" sz="1400" dirty="0">
                  <a:latin typeface="Arial Narrow"/>
                  <a:ea typeface="Calibri"/>
                </a:rPr>
                <a:t>Výrazový konstrukt </a:t>
              </a:r>
              <a:endParaRPr lang="cs-CZ" sz="1200" dirty="0">
                <a:latin typeface="Times New Roman"/>
                <a:ea typeface="Times New Roman"/>
              </a:endParaRPr>
            </a:p>
            <a:p>
              <a:pPr algn="ctr">
                <a:lnSpc>
                  <a:spcPct val="115000"/>
                </a:lnSpc>
              </a:pPr>
              <a:r>
                <a:rPr lang="cs-CZ" sz="2000" b="1" dirty="0">
                  <a:latin typeface="Arial Narrow"/>
                  <a:ea typeface="Calibri"/>
                </a:rPr>
                <a:t>X1</a:t>
              </a:r>
              <a:endParaRPr lang="cs-CZ" sz="1200" dirty="0">
                <a:latin typeface="Times New Roman"/>
                <a:ea typeface="Times New Roman"/>
              </a:endParaRPr>
            </a:p>
          </p:txBody>
        </p:sp>
      </p:grpSp>
      <p:sp>
        <p:nvSpPr>
          <p:cNvPr id="65" name="Textové pole 9"/>
          <p:cNvSpPr txBox="1">
            <a:spLocks noChangeArrowheads="1"/>
          </p:cNvSpPr>
          <p:nvPr/>
        </p:nvSpPr>
        <p:spPr bwMode="auto">
          <a:xfrm>
            <a:off x="1571871" y="5194430"/>
            <a:ext cx="2054586" cy="1318809"/>
          </a:xfrm>
          <a:prstGeom prst="rect">
            <a:avLst/>
          </a:prstGeom>
          <a:solidFill>
            <a:schemeClr val="lt1">
              <a:lumMod val="100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cs-CZ" dirty="0">
                <a:latin typeface="Calibri"/>
                <a:ea typeface="Calibri"/>
                <a:cs typeface="Times New Roman"/>
              </a:rPr>
              <a:t>Evokace: výraz X je </a:t>
            </a:r>
            <a:r>
              <a:rPr lang="cs-CZ" b="1" dirty="0">
                <a:latin typeface="Calibri"/>
                <a:ea typeface="Calibri"/>
                <a:cs typeface="Times New Roman"/>
              </a:rPr>
              <a:t>kauzálně</a:t>
            </a:r>
            <a:r>
              <a:rPr lang="cs-CZ" dirty="0">
                <a:latin typeface="Calibri"/>
                <a:ea typeface="Calibri"/>
                <a:cs typeface="Times New Roman"/>
              </a:rPr>
              <a:t> spojen se stavem Y</a:t>
            </a:r>
          </a:p>
          <a:p>
            <a:r>
              <a:rPr lang="cs-CZ" dirty="0">
                <a:latin typeface="Calibri"/>
                <a:ea typeface="Calibri"/>
                <a:cs typeface="Times New Roman"/>
              </a:rPr>
              <a:t>X exemplifikuje Y </a:t>
            </a:r>
          </a:p>
          <a:p>
            <a:pPr>
              <a:lnSpc>
                <a:spcPct val="115000"/>
              </a:lnSpc>
            </a:pPr>
            <a:r>
              <a:rPr lang="cs-CZ" sz="1200" dirty="0">
                <a:latin typeface="Calibri"/>
                <a:ea typeface="Calibri"/>
                <a:cs typeface="Times New Roman"/>
              </a:rPr>
              <a:t> </a:t>
            </a:r>
            <a:endParaRPr lang="cs-CZ" sz="1100" dirty="0">
              <a:latin typeface="Calibri"/>
              <a:ea typeface="Calibri"/>
              <a:cs typeface="Times New Roman"/>
            </a:endParaRPr>
          </a:p>
        </p:txBody>
      </p:sp>
      <p:sp>
        <p:nvSpPr>
          <p:cNvPr id="66" name="Textové pole 9"/>
          <p:cNvSpPr txBox="1">
            <a:spLocks noChangeArrowheads="1"/>
          </p:cNvSpPr>
          <p:nvPr/>
        </p:nvSpPr>
        <p:spPr bwMode="auto">
          <a:xfrm>
            <a:off x="4787976" y="1748181"/>
            <a:ext cx="1856328" cy="1293301"/>
          </a:xfrm>
          <a:prstGeom prst="rect">
            <a:avLst/>
          </a:prstGeom>
          <a:solidFill>
            <a:schemeClr val="bg1">
              <a:lumMod val="95000"/>
              <a:lumOff val="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/>
            <a:r>
              <a:rPr lang="cs-CZ" sz="1200" b="1" dirty="0">
                <a:latin typeface="Arial Narrow" panose="020B0606020202030204" pitchFamily="34" charset="0"/>
                <a:ea typeface="Times New Roman"/>
                <a:cs typeface="Calibri"/>
              </a:rPr>
              <a:t>Vytváření nových představ a kultivování výrazových konstruktů </a:t>
            </a:r>
          </a:p>
          <a:p>
            <a:pPr algn="ctr"/>
            <a:r>
              <a:rPr lang="cs-CZ" sz="1200" b="1" i="1" dirty="0">
                <a:latin typeface="Arial Narrow" panose="020B0606020202030204" pitchFamily="34" charset="0"/>
                <a:ea typeface="Times New Roman"/>
                <a:cs typeface="Calibri"/>
              </a:rPr>
              <a:t>(experimentace s výrazem) </a:t>
            </a:r>
          </a:p>
          <a:p>
            <a:pPr algn="ctr"/>
            <a:r>
              <a:rPr lang="cs-CZ" sz="1200" b="1" dirty="0">
                <a:latin typeface="Arial Narrow" panose="020B0606020202030204" pitchFamily="34" charset="0"/>
                <a:ea typeface="Times New Roman"/>
                <a:cs typeface="Calibri"/>
              </a:rPr>
              <a:t>v kulturním poli expresivity</a:t>
            </a:r>
            <a:endParaRPr lang="cs-CZ" sz="1200" dirty="0">
              <a:latin typeface="Arial Narrow" panose="020B0606020202030204" pitchFamily="34" charset="0"/>
              <a:ea typeface="Times New Roman"/>
            </a:endParaRPr>
          </a:p>
        </p:txBody>
      </p:sp>
      <p:sp>
        <p:nvSpPr>
          <p:cNvPr id="64" name="Zaoblený obdélník 63"/>
          <p:cNvSpPr/>
          <p:nvPr/>
        </p:nvSpPr>
        <p:spPr>
          <a:xfrm>
            <a:off x="3724427" y="272462"/>
            <a:ext cx="3679093" cy="53455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/>
              <a:t>evokace</a:t>
            </a:r>
          </a:p>
          <a:p>
            <a:pPr algn="ctr"/>
            <a:r>
              <a:rPr lang="cs-CZ" sz="3200" dirty="0"/>
              <a:t>není exprese</a:t>
            </a:r>
          </a:p>
        </p:txBody>
      </p:sp>
      <p:sp>
        <p:nvSpPr>
          <p:cNvPr id="67" name="Textové pole 9"/>
          <p:cNvSpPr txBox="1">
            <a:spLocks noChangeArrowheads="1"/>
          </p:cNvSpPr>
          <p:nvPr/>
        </p:nvSpPr>
        <p:spPr bwMode="auto">
          <a:xfrm>
            <a:off x="3764329" y="5000352"/>
            <a:ext cx="8169502" cy="1711299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r>
              <a:rPr lang="cs-CZ" sz="2000" dirty="0">
                <a:latin typeface="Calibri"/>
                <a:ea typeface="Calibri"/>
                <a:cs typeface="Calibri"/>
              </a:rPr>
              <a:t>Exprese: výraz X je výsledkem výběru </a:t>
            </a:r>
            <a:r>
              <a:rPr lang="cs-CZ" sz="2000" i="1" dirty="0">
                <a:latin typeface="Calibri"/>
                <a:ea typeface="Calibri"/>
                <a:cs typeface="Calibri"/>
              </a:rPr>
              <a:t>výrazového konstruktu</a:t>
            </a:r>
            <a:r>
              <a:rPr lang="cs-CZ" sz="2000" dirty="0">
                <a:latin typeface="Calibri"/>
                <a:ea typeface="Calibri"/>
                <a:cs typeface="Calibri"/>
              </a:rPr>
              <a:t> – „tvaru“ – na základě </a:t>
            </a:r>
            <a:r>
              <a:rPr lang="cs-CZ" sz="2000" i="1" dirty="0">
                <a:latin typeface="Calibri"/>
                <a:ea typeface="Calibri"/>
                <a:cs typeface="Calibri"/>
              </a:rPr>
              <a:t>představy souvislosti:  A je (jako) B („jsem </a:t>
            </a:r>
            <a:r>
              <a:rPr lang="cs-CZ" sz="2000" i="1">
                <a:latin typeface="Calibri"/>
                <a:ea typeface="Calibri"/>
                <a:cs typeface="Calibri"/>
              </a:rPr>
              <a:t>/jako/ havran</a:t>
            </a:r>
            <a:r>
              <a:rPr lang="cs-CZ" sz="2000" i="1" dirty="0">
                <a:latin typeface="Calibri"/>
                <a:ea typeface="Calibri"/>
                <a:cs typeface="Calibri"/>
              </a:rPr>
              <a:t>“)</a:t>
            </a:r>
            <a:r>
              <a:rPr lang="cs-CZ" sz="2000" dirty="0">
                <a:latin typeface="Calibri"/>
                <a:ea typeface="Calibri"/>
                <a:cs typeface="Calibri"/>
              </a:rPr>
              <a:t>.  Podmínkou výběru je </a:t>
            </a:r>
          </a:p>
          <a:p>
            <a:pPr marL="342900" indent="-342900">
              <a:buAutoNum type="alphaLcParenBoth"/>
            </a:pPr>
            <a:r>
              <a:rPr lang="cs-CZ" sz="2000" dirty="0">
                <a:latin typeface="Calibri"/>
                <a:ea typeface="Calibri"/>
                <a:cs typeface="Calibri"/>
              </a:rPr>
              <a:t>variabilita a možnost stylizace představ (P1, P2, P3…), </a:t>
            </a:r>
          </a:p>
          <a:p>
            <a:pPr marL="342900" indent="-342900">
              <a:buAutoNum type="alphaLcParenBoth"/>
            </a:pPr>
            <a:r>
              <a:rPr lang="cs-CZ" sz="2000" dirty="0">
                <a:latin typeface="Calibri"/>
                <a:ea typeface="Calibri"/>
                <a:cs typeface="Calibri"/>
              </a:rPr>
              <a:t>možnost svobodně volit určitou variantu – alteraci – výrazu (X1, X2, X3…).   </a:t>
            </a:r>
            <a:endParaRPr lang="cs-CZ" sz="2000" dirty="0">
              <a:latin typeface="Times New Roman"/>
              <a:ea typeface="Times New Roman"/>
            </a:endParaRPr>
          </a:p>
        </p:txBody>
      </p:sp>
      <p:sp>
        <p:nvSpPr>
          <p:cNvPr id="33" name="Obdélník 32"/>
          <p:cNvSpPr/>
          <p:nvPr/>
        </p:nvSpPr>
        <p:spPr>
          <a:xfrm rot="20089072">
            <a:off x="6395862" y="415250"/>
            <a:ext cx="229396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Reálná metafora</a:t>
            </a:r>
          </a:p>
        </p:txBody>
      </p:sp>
      <p:sp>
        <p:nvSpPr>
          <p:cNvPr id="69" name="Zaoblený obdélník 68"/>
          <p:cNvSpPr/>
          <p:nvPr/>
        </p:nvSpPr>
        <p:spPr>
          <a:xfrm>
            <a:off x="1481850" y="270342"/>
            <a:ext cx="2263136" cy="4992223"/>
          </a:xfrm>
          <a:prstGeom prst="roundRect">
            <a:avLst/>
          </a:prstGeom>
          <a:solidFill>
            <a:schemeClr val="accent1">
              <a:alpha val="5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Obdélník 33"/>
          <p:cNvSpPr/>
          <p:nvPr/>
        </p:nvSpPr>
        <p:spPr>
          <a:xfrm rot="20433533">
            <a:off x="6594116" y="843002"/>
            <a:ext cx="4455515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Věrohodnost: režim věrohodnosti</a:t>
            </a:r>
          </a:p>
        </p:txBody>
      </p:sp>
      <p:sp>
        <p:nvSpPr>
          <p:cNvPr id="54" name="Obdélník 53">
            <a:extLst>
              <a:ext uri="{FF2B5EF4-FFF2-40B4-BE49-F238E27FC236}">
                <a16:creationId xmlns:a16="http://schemas.microsoft.com/office/drawing/2014/main" id="{6D662250-8560-4C73-B4AB-23A0CC74BB22}"/>
              </a:ext>
            </a:extLst>
          </p:cNvPr>
          <p:cNvSpPr/>
          <p:nvPr/>
        </p:nvSpPr>
        <p:spPr>
          <a:xfrm rot="20433533">
            <a:off x="2620867" y="2518776"/>
            <a:ext cx="193373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SEMIEXPRESE</a:t>
            </a:r>
          </a:p>
          <a:p>
            <a:pPr algn="ctr"/>
            <a:r>
              <a:rPr lang="cs-CZ" sz="24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Josef Valenta</a:t>
            </a:r>
          </a:p>
        </p:txBody>
      </p:sp>
    </p:spTree>
    <p:extLst>
      <p:ext uri="{BB962C8B-B14F-4D97-AF65-F5344CB8AC3E}">
        <p14:creationId xmlns:p14="http://schemas.microsoft.com/office/powerpoint/2010/main" val="1431208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5" grpId="0" animBg="1"/>
      <p:bldP spid="66" grpId="0" animBg="1"/>
      <p:bldP spid="64" grpId="0" animBg="1"/>
      <p:bldP spid="67" grpId="0" animBg="1"/>
      <p:bldP spid="33" grpId="0"/>
      <p:bldP spid="69" grpId="0" animBg="1"/>
      <p:bldP spid="34" grpId="0"/>
      <p:bldP spid="5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009291" y="3554083"/>
            <a:ext cx="10344509" cy="277770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009290" y="776377"/>
            <a:ext cx="10344509" cy="2777706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Veselý obličej 6"/>
          <p:cNvSpPr/>
          <p:nvPr/>
        </p:nvSpPr>
        <p:spPr>
          <a:xfrm>
            <a:off x="5849427" y="1337005"/>
            <a:ext cx="664234" cy="707366"/>
          </a:xfrm>
          <a:prstGeom prst="smileyFace">
            <a:avLst/>
          </a:prstGeom>
          <a:solidFill>
            <a:schemeClr val="bg1"/>
          </a:solidFill>
          <a:ln w="47625"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14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nám po Hekubě?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708695" y="2734572"/>
            <a:ext cx="3489882" cy="703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37243"/>
            <a:ext cx="2003982" cy="1594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82058" y="4042868"/>
            <a:ext cx="348988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jest k/Krkavec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 rot="17993526">
            <a:off x="5564036" y="3513617"/>
            <a:ext cx="3980865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8" name="Obrázek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475" y="1913033"/>
            <a:ext cx="2732338" cy="304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 rot="17993526" flipV="1">
            <a:off x="5564036" y="4335256"/>
            <a:ext cx="3980865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jest p/Papoušek</a:t>
            </a:r>
            <a:r>
              <a:rPr kumimoji="0" lang="cs-CZ" altLang="cs-CZ" sz="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894469" y="5336792"/>
            <a:ext cx="3730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jest p/Papoušek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669089" y="2151304"/>
            <a:ext cx="454682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Co vůbec jsem, já ubožák, já srab?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Vždyť je to hrůza! Tenhle herec tady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při představě, při zdání pocitu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se dokáže tak vžít do pouhé hry,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že najednou se celý promění: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v očích má slzy, tvář jak ztrhanou,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hlas se mu láme, všechno působí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tak opravdově. A to pro nic za nic.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Pro Hekubu!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Co je mu po Hekubě, a jí po něm,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  <a:t>aby kvůli ní musel naříkat?</a:t>
            </a:r>
            <a:br>
              <a:rPr lang="cs-CZ" dirty="0"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7080472" y="5798457"/>
            <a:ext cx="3730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Toto jest o Hekubě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59575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nám po Hekubě?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587260"/>
            <a:ext cx="5181600" cy="4589703"/>
          </a:xfrm>
        </p:spPr>
        <p:txBody>
          <a:bodyPr>
            <a:normAutofit fontScale="55000" lnSpcReduction="20000"/>
          </a:bodyPr>
          <a:lstStyle/>
          <a:p>
            <a:r>
              <a:rPr lang="cs-CZ" sz="3600" b="1" dirty="0"/>
              <a:t>Nic!</a:t>
            </a:r>
            <a:r>
              <a:rPr lang="cs-CZ" sz="3600" dirty="0"/>
              <a:t> (tvorba jako slepá skvrna) </a:t>
            </a:r>
          </a:p>
          <a:p>
            <a:pPr marL="0" indent="0">
              <a:buNone/>
            </a:pPr>
            <a:r>
              <a:rPr lang="cs-CZ" sz="3300" dirty="0"/>
              <a:t>Odpovídá matematik a logik Bertrand Russel. </a:t>
            </a:r>
          </a:p>
          <a:p>
            <a:r>
              <a:rPr lang="cs-CZ" sz="3300" dirty="0"/>
              <a:t>Proč? </a:t>
            </a:r>
          </a:p>
          <a:p>
            <a:r>
              <a:rPr lang="cs-CZ" sz="3300" dirty="0"/>
              <a:t>Jestliže existuje </a:t>
            </a:r>
            <a:r>
              <a:rPr lang="cs-CZ" sz="3300" b="1" dirty="0"/>
              <a:t>jeden jediný skutečný svět</a:t>
            </a:r>
            <a:r>
              <a:rPr lang="cs-CZ" sz="3300" dirty="0"/>
              <a:t>, jsou všechny výrazy o fikčních jevech prázdné – nic neříkají. </a:t>
            </a:r>
          </a:p>
          <a:p>
            <a:r>
              <a:rPr lang="cs-CZ" sz="3300" dirty="0"/>
              <a:t>„Samou podstatou fikce je to, že pouze myšlenky, city atd. v </a:t>
            </a:r>
            <a:r>
              <a:rPr lang="cs-CZ" sz="3300" b="1" dirty="0"/>
              <a:t>Shakespearovi a jeho čtenářích </a:t>
            </a:r>
            <a:r>
              <a:rPr lang="cs-CZ" sz="3300" dirty="0"/>
              <a:t>jsou skutečné, a že </a:t>
            </a:r>
            <a:r>
              <a:rPr lang="cs-CZ" sz="3300" b="1" dirty="0"/>
              <a:t>není </a:t>
            </a:r>
            <a:r>
              <a:rPr lang="cs-CZ" sz="3300" dirty="0"/>
              <a:t>vedle nich </a:t>
            </a:r>
            <a:r>
              <a:rPr lang="cs-CZ" sz="3300" b="1" dirty="0"/>
              <a:t>objektivní Hamlet</a:t>
            </a:r>
            <a:r>
              <a:rPr lang="cs-CZ" sz="3300" dirty="0"/>
              <a:t>.“ </a:t>
            </a:r>
          </a:p>
          <a:p>
            <a:r>
              <a:rPr lang="cs-CZ" sz="3300" dirty="0"/>
              <a:t>Proto mají všechna tvrzení o fikčních jevech nulovou pravdivostní hodnotu – nelze o nich </a:t>
            </a:r>
            <a:r>
              <a:rPr lang="cs-CZ" sz="3300" b="1" dirty="0"/>
              <a:t>nic</a:t>
            </a:r>
            <a:r>
              <a:rPr lang="cs-CZ" sz="3300" dirty="0"/>
              <a:t> smysluplně povědět. </a:t>
            </a:r>
          </a:p>
          <a:p>
            <a:r>
              <a:rPr lang="cs-CZ" sz="3300" dirty="0"/>
              <a:t>Z toho plyne, že obory, které se zabývají uměleckými aktivitami, nemají šanci pravdivě a logicky argumentovat o svém předmětu zájmu.</a:t>
            </a:r>
          </a:p>
          <a:p>
            <a:r>
              <a:rPr lang="cs-CZ" sz="3300" b="1" dirty="0"/>
              <a:t>Co tedy s nimi? Měly by se (v nejlepším případě) transformovat do oborů podřazených psychologii nebo sociologii.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587260"/>
            <a:ext cx="5181600" cy="4589703"/>
          </a:xfrm>
        </p:spPr>
        <p:txBody>
          <a:bodyPr>
            <a:normAutofit fontScale="55000" lnSpcReduction="20000"/>
          </a:bodyPr>
          <a:lstStyle/>
          <a:p>
            <a:r>
              <a:rPr lang="cs-CZ" sz="3600" b="1" dirty="0"/>
              <a:t>Mnoho!</a:t>
            </a:r>
            <a:r>
              <a:rPr lang="cs-CZ" sz="3300" b="1" dirty="0"/>
              <a:t> </a:t>
            </a:r>
            <a:r>
              <a:rPr lang="cs-CZ" sz="3600" dirty="0"/>
              <a:t>(tvorba jako způsob poznávání) </a:t>
            </a:r>
          </a:p>
          <a:p>
            <a:pPr marL="0" indent="0">
              <a:buNone/>
            </a:pPr>
            <a:r>
              <a:rPr lang="cs-CZ" sz="3300" dirty="0"/>
              <a:t>Odpovídá filozof a jazykovědec Ernst Cassirer.</a:t>
            </a:r>
          </a:p>
          <a:p>
            <a:r>
              <a:rPr lang="cs-CZ" sz="3300" dirty="0"/>
              <a:t>Proč? </a:t>
            </a:r>
          </a:p>
          <a:p>
            <a:r>
              <a:rPr lang="cs-CZ" sz="3300" dirty="0"/>
              <a:t>Protože svět, který jako lidé poznáváme, musíme také ve společné součinnosti </a:t>
            </a:r>
            <a:r>
              <a:rPr lang="cs-CZ" sz="3300" b="1" dirty="0"/>
              <a:t>sdílet</a:t>
            </a:r>
            <a:r>
              <a:rPr lang="cs-CZ" sz="3300" dirty="0"/>
              <a:t>, takže </a:t>
            </a:r>
            <a:r>
              <a:rPr lang="cs-CZ" sz="3300" b="1" dirty="0"/>
              <a:t>žádné poznávání není možné bez vyjadřování a tedy bez tvorby. </a:t>
            </a:r>
          </a:p>
          <a:p>
            <a:r>
              <a:rPr lang="cs-CZ" sz="3300" dirty="0"/>
              <a:t>„Rozmanité produkty duchovní kultury – jazyk, vědecké poznání, mýtus, umění, náboženství – se takto stávají při vší své odlišnosti členy jediné velké problémové souvislosti; stávají se rozdílnými východisky, jež jsou všechna vztažena k jednomu cíli – k přetvoření pasivního světa pouhých </a:t>
            </a:r>
            <a:r>
              <a:rPr lang="cs-CZ" sz="3300" b="1" dirty="0"/>
              <a:t>dojmů</a:t>
            </a:r>
            <a:r>
              <a:rPr lang="cs-CZ" sz="3300" dirty="0"/>
              <a:t>, v jejichž zajetí se zpočátku duch nachází, ve svět </a:t>
            </a:r>
            <a:r>
              <a:rPr lang="cs-CZ" sz="3300" b="1" dirty="0"/>
              <a:t>symbolického výrazu</a:t>
            </a:r>
            <a:r>
              <a:rPr lang="cs-CZ" sz="3300" dirty="0"/>
              <a:t>.“</a:t>
            </a:r>
          </a:p>
          <a:p>
            <a:r>
              <a:rPr lang="cs-CZ" sz="3300" dirty="0"/>
              <a:t>„První problém, s nímž se při analýze jazyka, umění nebo mýtu setkáváme, tkví v otázce, jak lze vůbec učinit jednotlivý </a:t>
            </a:r>
            <a:r>
              <a:rPr lang="cs-CZ" sz="3300" b="1" dirty="0"/>
              <a:t>smyslový obsah</a:t>
            </a:r>
            <a:r>
              <a:rPr lang="cs-CZ" sz="3300" dirty="0"/>
              <a:t> nositelem obecně chápaného </a:t>
            </a:r>
            <a:r>
              <a:rPr lang="cs-CZ" sz="3300" b="1" dirty="0"/>
              <a:t>významu</a:t>
            </a:r>
            <a:r>
              <a:rPr lang="cs-CZ" sz="3300" dirty="0"/>
              <a:t>.“</a:t>
            </a:r>
          </a:p>
          <a:p>
            <a:endParaRPr lang="cs-CZ" sz="3300" b="1" dirty="0"/>
          </a:p>
        </p:txBody>
      </p:sp>
    </p:spTree>
    <p:extLst>
      <p:ext uri="{BB962C8B-B14F-4D97-AF65-F5344CB8AC3E}">
        <p14:creationId xmlns:p14="http://schemas.microsoft.com/office/powerpoint/2010/main" val="2938291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Perspektiva – její konstituenty a manifestace  </a:t>
            </a:r>
          </a:p>
        </p:txBody>
      </p:sp>
      <p:pic>
        <p:nvPicPr>
          <p:cNvPr id="6" name="Obrázek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8528" y="1946592"/>
            <a:ext cx="6823495" cy="4445582"/>
          </a:xfrm>
          <a:prstGeom prst="rect">
            <a:avLst/>
          </a:prstGeom>
        </p:spPr>
      </p:pic>
      <p:sp>
        <p:nvSpPr>
          <p:cNvPr id="7" name="Ovál 6"/>
          <p:cNvSpPr/>
          <p:nvPr/>
        </p:nvSpPr>
        <p:spPr>
          <a:xfrm>
            <a:off x="9282023" y="2068851"/>
            <a:ext cx="1984076" cy="4201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Fikční světy 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Svět Hekuby, svět rodiny Krkavců, Papouška… </a:t>
            </a:r>
          </a:p>
        </p:txBody>
      </p:sp>
      <p:sp>
        <p:nvSpPr>
          <p:cNvPr id="8" name="Ovál 7"/>
          <p:cNvSpPr/>
          <p:nvPr/>
        </p:nvSpPr>
        <p:spPr>
          <a:xfrm>
            <a:off x="474452" y="2068851"/>
            <a:ext cx="1984076" cy="4201064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/>
              <a:t> Já</a:t>
            </a:r>
          </a:p>
        </p:txBody>
      </p:sp>
      <p:sp>
        <p:nvSpPr>
          <p:cNvPr id="9" name="Textové pole 5"/>
          <p:cNvSpPr txBox="1"/>
          <p:nvPr/>
        </p:nvSpPr>
        <p:spPr>
          <a:xfrm>
            <a:off x="4991069" y="2068851"/>
            <a:ext cx="1495995" cy="964840"/>
          </a:xfrm>
          <a:prstGeom prst="rect">
            <a:avLst/>
          </a:prstGeom>
          <a:noFill/>
          <a:ln w="6350">
            <a:solidFill>
              <a:prstClr val="black"/>
            </a:solidFill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1600" b="1" dirty="0">
                <a:solidFill>
                  <a:srgbClr val="3333FF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Instrumentální perspektiva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1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to udělat?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sz="1200" b="1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Jak (si) to vyložit?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7098911" y="2879802"/>
            <a:ext cx="15712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solidFill>
                  <a:srgbClr val="3333FF"/>
                </a:solidFill>
                <a:latin typeface="Arial Narrow" panose="020B0606020202030204" pitchFamily="34" charset="0"/>
              </a:rPr>
              <a:t>Výrazové prostředky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079631" y="1506022"/>
            <a:ext cx="5918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Alice Jedličková (2010) </a:t>
            </a:r>
            <a:r>
              <a:rPr lang="cs-CZ" i="1" dirty="0"/>
              <a:t>Zkušenost prostoru</a:t>
            </a:r>
            <a:r>
              <a:rPr lang="cs-CZ" dirty="0"/>
              <a:t>. Praha: Academia.  </a:t>
            </a:r>
          </a:p>
        </p:txBody>
      </p:sp>
      <p:sp>
        <p:nvSpPr>
          <p:cNvPr id="12" name="Obdélník 11"/>
          <p:cNvSpPr/>
          <p:nvPr/>
        </p:nvSpPr>
        <p:spPr>
          <a:xfrm rot="20890138">
            <a:off x="166542" y="1287395"/>
            <a:ext cx="25998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Perspektiva „první osoby“ </a:t>
            </a:r>
          </a:p>
        </p:txBody>
      </p:sp>
      <p:sp>
        <p:nvSpPr>
          <p:cNvPr id="13" name="Obdélník 12"/>
          <p:cNvSpPr/>
          <p:nvPr/>
        </p:nvSpPr>
        <p:spPr>
          <a:xfrm rot="20890138">
            <a:off x="9062378" y="1223317"/>
            <a:ext cx="2599895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32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Perspektiva „třetí osoby“ </a:t>
            </a:r>
          </a:p>
        </p:txBody>
      </p:sp>
    </p:spTree>
    <p:extLst>
      <p:ext uri="{BB962C8B-B14F-4D97-AF65-F5344CB8AC3E}">
        <p14:creationId xmlns:p14="http://schemas.microsoft.com/office/powerpoint/2010/main" val="341503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11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Perspektiva první a třetí osoby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„</a:t>
            </a:r>
            <a:r>
              <a:rPr lang="en-GB" dirty="0"/>
              <a:t>[…] </a:t>
            </a:r>
            <a:r>
              <a:rPr lang="cs-CZ" dirty="0"/>
              <a:t>dítě nebo prostě kdokoliv hraje nikoliv podle textu, ale – v takovém případě jakoby na kraji pomyslné osy "zdrojů hraní" – hraje "pouze" na základě </a:t>
            </a:r>
            <a:r>
              <a:rPr lang="en-GB" dirty="0"/>
              <a:t>[…]</a:t>
            </a:r>
            <a:r>
              <a:rPr lang="cs-CZ" dirty="0"/>
              <a:t> vnitřního tělového impulzu“. Josef Valenta </a:t>
            </a:r>
            <a:endParaRPr lang="en-GB" dirty="0"/>
          </a:p>
          <a:p>
            <a:r>
              <a:rPr lang="cs-CZ" dirty="0"/>
              <a:t>Ano. Jak to teoreticky vyložit? </a:t>
            </a:r>
          </a:p>
          <a:p>
            <a:pPr lvl="1"/>
            <a:r>
              <a:rPr lang="cs-CZ" sz="3100" dirty="0"/>
              <a:t>Filozof John Searle (2004, </a:t>
            </a:r>
            <a:r>
              <a:rPr lang="cs-CZ" sz="3100" i="1" dirty="0"/>
              <a:t>Mind</a:t>
            </a:r>
            <a:r>
              <a:rPr lang="cs-CZ" sz="3100" dirty="0"/>
              <a:t>): </a:t>
            </a:r>
          </a:p>
          <a:p>
            <a:pPr marL="457200" lvl="1" indent="0">
              <a:buNone/>
            </a:pPr>
            <a:r>
              <a:rPr lang="cs-CZ" sz="3100" b="1" dirty="0"/>
              <a:t>   perspektiva první osoby ↔</a:t>
            </a:r>
            <a:r>
              <a:rPr lang="cs-CZ" sz="3100" dirty="0"/>
              <a:t> </a:t>
            </a:r>
            <a:r>
              <a:rPr lang="cs-CZ" sz="3100" b="1" dirty="0"/>
              <a:t>perspektiva třetí osoby</a:t>
            </a:r>
            <a:r>
              <a:rPr lang="cs-CZ" sz="3100" dirty="0"/>
              <a:t>.  </a:t>
            </a:r>
          </a:p>
          <a:p>
            <a:r>
              <a:rPr lang="cs-CZ" dirty="0"/>
              <a:t>I jen pod vlivem vnitřního tělového impulsu hra nabývá společný a kulturní smysl tehdy, když zahrnuje </a:t>
            </a:r>
            <a:r>
              <a:rPr lang="cs-CZ" b="1" dirty="0"/>
              <a:t>kontext–svět </a:t>
            </a:r>
            <a:r>
              <a:rPr lang="cs-CZ" dirty="0"/>
              <a:t>(resp. situace-ze-světa), na kterém se můžeme </a:t>
            </a:r>
            <a:r>
              <a:rPr lang="cs-CZ" b="1" dirty="0"/>
              <a:t>společně dohodnout a nějak jej sdílet</a:t>
            </a:r>
            <a:r>
              <a:rPr lang="en-GB" b="1" dirty="0"/>
              <a:t> v </a:t>
            </a:r>
            <a:r>
              <a:rPr lang="cs-CZ" b="1" dirty="0"/>
              <a:t>perspektivizaci „třetí osoby“</a:t>
            </a:r>
            <a:r>
              <a:rPr lang="cs-CZ" dirty="0"/>
              <a:t>. </a:t>
            </a:r>
          </a:p>
          <a:p>
            <a:r>
              <a:rPr lang="cs-CZ" dirty="0"/>
              <a:t>Kontext nemusí být odvozovaný z textu, ale musí být nějak zakotvený přinejmenším v </a:t>
            </a:r>
            <a:r>
              <a:rPr lang="cs-CZ" i="1" dirty="0"/>
              <a:t>prostoru: </a:t>
            </a:r>
            <a:r>
              <a:rPr lang="cs-CZ" b="1" dirty="0"/>
              <a:t>vizuální perspektiva – kde</a:t>
            </a:r>
            <a:r>
              <a:rPr lang="cs-CZ" dirty="0"/>
              <a:t>, a v </a:t>
            </a:r>
            <a:r>
              <a:rPr lang="cs-CZ" i="1" dirty="0"/>
              <a:t>čase: </a:t>
            </a:r>
            <a:r>
              <a:rPr lang="cs-CZ" b="1" dirty="0"/>
              <a:t>časová perspektiva – kdy</a:t>
            </a:r>
            <a:r>
              <a:rPr lang="cs-CZ" dirty="0"/>
              <a:t>. </a:t>
            </a:r>
          </a:p>
          <a:p>
            <a:r>
              <a:rPr lang="cs-CZ" dirty="0"/>
              <a:t>Kromě toho – zejména při reflexi – nelze pomíjet </a:t>
            </a:r>
            <a:r>
              <a:rPr lang="cs-CZ" b="1" dirty="0"/>
              <a:t>rozlišování faktů (kdo, co) </a:t>
            </a:r>
            <a:r>
              <a:rPr lang="cs-CZ" dirty="0"/>
              <a:t>nebo </a:t>
            </a:r>
            <a:r>
              <a:rPr lang="cs-CZ" b="1" dirty="0"/>
              <a:t>hodnocení </a:t>
            </a:r>
            <a:r>
              <a:rPr lang="cs-CZ" dirty="0"/>
              <a:t>(lepší vs. horší), aspoň jako implicitní předpoklad </a:t>
            </a:r>
            <a:r>
              <a:rPr lang="cs-CZ" b="1" dirty="0"/>
              <a:t>výběru akce</a:t>
            </a:r>
            <a:r>
              <a:rPr lang="cs-CZ" dirty="0"/>
              <a:t>. </a:t>
            </a:r>
          </a:p>
          <a:p>
            <a:pPr lvl="1"/>
            <a:r>
              <a:rPr lang="cs-CZ" dirty="0" err="1"/>
              <a:t>Hrající-tvořící</a:t>
            </a:r>
            <a:r>
              <a:rPr lang="cs-CZ" dirty="0"/>
              <a:t> dítě se cítí být „někde“, nikoliv nikde, „někdy“, nikoliv nikdy, „někým“, nikoliv nikým atd.  </a:t>
            </a:r>
          </a:p>
        </p:txBody>
      </p:sp>
    </p:spTree>
    <p:extLst>
      <p:ext uri="{BB962C8B-B14F-4D97-AF65-F5344CB8AC3E}">
        <p14:creationId xmlns:p14="http://schemas.microsoft.com/office/powerpoint/2010/main" val="212027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 Narrow" panose="020B0606020202030204" pitchFamily="34" charset="0"/>
              </a:rPr>
              <a:t>Jak sdílet zkušenost? Mezi „první“ a </a:t>
            </a:r>
            <a:r>
              <a:rPr lang="cs-CZ" dirty="0">
                <a:solidFill>
                  <a:schemeClr val="accent2"/>
                </a:solidFill>
                <a:latin typeface="Arial Narrow" panose="020B0606020202030204" pitchFamily="34" charset="0"/>
              </a:rPr>
              <a:t>„třetí“ </a:t>
            </a:r>
            <a:r>
              <a:rPr lang="cs-CZ" dirty="0">
                <a:latin typeface="Arial Narrow" panose="020B0606020202030204" pitchFamily="34" charset="0"/>
              </a:rPr>
              <a:t>osobou</a:t>
            </a:r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336" y="1690688"/>
            <a:ext cx="5047037" cy="3913981"/>
          </a:xfrm>
          <a:prstGeom prst="rect">
            <a:avLst/>
          </a:prstGeom>
          <a:noFill/>
        </p:spPr>
      </p:pic>
      <p:sp>
        <p:nvSpPr>
          <p:cNvPr id="5" name="Zástupný symbol pro obsah 2"/>
          <p:cNvSpPr>
            <a:spLocks noGrp="1"/>
          </p:cNvSpPr>
          <p:nvPr/>
        </p:nvSpPr>
        <p:spPr>
          <a:xfrm>
            <a:off x="5303069" y="1609810"/>
            <a:ext cx="6143601" cy="498743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3200" dirty="0"/>
              <a:t>Symetrická</a:t>
            </a:r>
            <a:r>
              <a:rPr lang="cs-CZ" dirty="0"/>
              <a:t> </a:t>
            </a:r>
            <a:r>
              <a:rPr lang="cs-CZ" sz="3200" dirty="0"/>
              <a:t>relace? („třetí osoba“: významové splývání) </a:t>
            </a:r>
            <a:r>
              <a:rPr lang="cs-CZ" sz="3200" b="1" dirty="0"/>
              <a:t>A</a:t>
            </a:r>
            <a:r>
              <a:rPr lang="cs-CZ" sz="3200" b="1" i="1" dirty="0"/>
              <a:t>r</a:t>
            </a:r>
            <a:r>
              <a:rPr lang="cs-CZ" sz="3200" b="1" dirty="0"/>
              <a:t>B = B</a:t>
            </a:r>
            <a:r>
              <a:rPr lang="cs-CZ" sz="3200" b="1" i="1" dirty="0"/>
              <a:t>r</a:t>
            </a:r>
            <a:r>
              <a:rPr lang="cs-CZ" sz="3200" b="1" dirty="0"/>
              <a:t>A </a:t>
            </a:r>
          </a:p>
          <a:p>
            <a:pPr lvl="1">
              <a:defRPr/>
            </a:pPr>
            <a:r>
              <a:rPr lang="cs-CZ" sz="2600" dirty="0"/>
              <a:t>„[…] z abstraktního hlediska by bylo stejně smysluplné, aby stromy symbolizovaly slovo ‘strom’, jako je pro toto slovo smysluplné symbolizovat stromy.“ (Whitehead, 1998, s. 15)</a:t>
            </a:r>
          </a:p>
          <a:p>
            <a:pPr lvl="1">
              <a:defRPr/>
            </a:pPr>
            <a:r>
              <a:rPr lang="cs-CZ" sz="2600" dirty="0"/>
              <a:t>G. Bateson: Jazyk – nástroj, jak osoba A může povědět osobě B něco o bytosti/věci C.  </a:t>
            </a:r>
          </a:p>
          <a:p>
            <a:pPr>
              <a:defRPr/>
            </a:pPr>
            <a:r>
              <a:rPr lang="cs-CZ" sz="3200" dirty="0"/>
              <a:t>Asymetrická relace: </a:t>
            </a:r>
            <a:r>
              <a:rPr lang="cs-CZ" sz="3200" i="1" dirty="0"/>
              <a:t>Ar</a:t>
            </a:r>
            <a:r>
              <a:rPr lang="cs-CZ" sz="3200" dirty="0"/>
              <a:t>B </a:t>
            </a:r>
            <a:r>
              <a:rPr lang="cs-CZ" sz="3200" b="1" i="1" dirty="0"/>
              <a:t>způsobem</a:t>
            </a:r>
            <a:r>
              <a:rPr lang="cs-CZ" sz="3200" i="1" dirty="0"/>
              <a:t> </a:t>
            </a:r>
            <a:r>
              <a:rPr lang="cs-CZ" sz="3200" dirty="0"/>
              <a:t>Z v </a:t>
            </a:r>
            <a:r>
              <a:rPr lang="cs-CZ" sz="3200" b="1" dirty="0"/>
              <a:t>kontextu</a:t>
            </a:r>
            <a:r>
              <a:rPr lang="cs-CZ" sz="3200" dirty="0"/>
              <a:t> Y</a:t>
            </a:r>
            <a:r>
              <a:rPr lang="cs-CZ" dirty="0"/>
              <a:t>  </a:t>
            </a:r>
          </a:p>
          <a:p>
            <a:pPr lvl="1">
              <a:defRPr/>
            </a:pPr>
            <a:r>
              <a:rPr lang="cs-CZ" sz="2600" dirty="0"/>
              <a:t>Emotikon </a:t>
            </a:r>
            <a:r>
              <a:rPr lang="cs-CZ" sz="2600" dirty="0">
                <a:sym typeface="Wingdings" panose="05000000000000000000" pitchFamily="2" charset="2"/>
              </a:rPr>
              <a:t></a:t>
            </a:r>
            <a:r>
              <a:rPr lang="cs-CZ" sz="2600" dirty="0"/>
              <a:t> symbolizuje úsměv </a:t>
            </a:r>
            <a:r>
              <a:rPr lang="cs-CZ" sz="2600" b="1" dirty="0">
                <a:solidFill>
                  <a:srgbClr val="3333FF"/>
                </a:solidFill>
              </a:rPr>
              <a:t>způsobem </a:t>
            </a:r>
            <a:r>
              <a:rPr lang="cs-CZ" sz="2600" dirty="0"/>
              <a:t>typickým pro </a:t>
            </a:r>
            <a:r>
              <a:rPr lang="cs-CZ" sz="2600" b="1" dirty="0">
                <a:solidFill>
                  <a:srgbClr val="3333FF"/>
                </a:solidFill>
              </a:rPr>
              <a:t>styl kultury </a:t>
            </a:r>
            <a:r>
              <a:rPr lang="cs-CZ" sz="2600" dirty="0"/>
              <a:t>mobilních telefonů 21. století, nelze však „v opačném směru“ tvrdit, že reálný úsměv </a:t>
            </a:r>
            <a:r>
              <a:rPr lang="cs-CZ" sz="2600" i="1" dirty="0"/>
              <a:t>stejným způsobem </a:t>
            </a:r>
            <a:r>
              <a:rPr lang="cs-CZ" sz="2600" dirty="0"/>
              <a:t>(tj. ve vizuálním stylu displejové kultury)</a:t>
            </a:r>
            <a:r>
              <a:rPr lang="cs-CZ" sz="2600" i="1" dirty="0"/>
              <a:t> </a:t>
            </a:r>
            <a:r>
              <a:rPr lang="cs-CZ" sz="2600" dirty="0"/>
              <a:t>symbolizuje daný emotikon. </a:t>
            </a:r>
          </a:p>
          <a:p>
            <a:pPr lvl="1">
              <a:defRPr/>
            </a:pPr>
            <a:r>
              <a:rPr lang="cs-CZ" sz="2600" dirty="0"/>
              <a:t>Jazyk – </a:t>
            </a:r>
            <a:r>
              <a:rPr lang="cs-CZ" sz="2600" i="1" dirty="0"/>
              <a:t>samozřejmá nesamozřejmost</a:t>
            </a:r>
            <a:r>
              <a:rPr lang="cs-CZ" sz="2600" dirty="0"/>
              <a:t>: kdo nezná jazyk, nedorozumí se. </a:t>
            </a:r>
          </a:p>
          <a:p>
            <a:pPr>
              <a:defRPr/>
            </a:pPr>
            <a:r>
              <a:rPr lang="cs-CZ" dirty="0"/>
              <a:t>Závěr: Směr reference nelze libovolně zaměňovat, věnujeme-li pozornost </a:t>
            </a:r>
            <a:r>
              <a:rPr lang="cs-CZ" i="1" dirty="0"/>
              <a:t>vlastnostem reference</a:t>
            </a:r>
            <a:r>
              <a:rPr lang="cs-CZ" dirty="0"/>
              <a:t>, a tedy i </a:t>
            </a:r>
            <a:r>
              <a:rPr lang="cs-CZ" b="1" i="1" dirty="0"/>
              <a:t>procesu a kontextu</a:t>
            </a:r>
            <a:r>
              <a:rPr lang="cs-CZ" b="1" dirty="0"/>
              <a:t> </a:t>
            </a:r>
            <a:r>
              <a:rPr lang="cs-CZ" dirty="0"/>
              <a:t>utváření nebo interpretování výrazu. </a:t>
            </a:r>
            <a:r>
              <a:rPr lang="cs-CZ" b="1" dirty="0">
                <a:solidFill>
                  <a:srgbClr val="3333FF"/>
                </a:solidFill>
                <a:latin typeface="Arial Narrow" panose="020B0606020202030204" pitchFamily="34" charset="0"/>
              </a:rPr>
              <a:t>Umělecké – tvůrčí – obory: „nesamozřejmost jazyka &amp; dorozumění“</a:t>
            </a:r>
            <a:r>
              <a:rPr lang="cs-CZ" dirty="0">
                <a:latin typeface="Arial Narrow" panose="020B0606020202030204" pitchFamily="34" charset="0"/>
              </a:rPr>
              <a:t>.</a:t>
            </a:r>
          </a:p>
          <a:p>
            <a:pPr>
              <a:defRPr/>
            </a:pPr>
            <a:r>
              <a:rPr lang="cs-CZ" dirty="0"/>
              <a:t>Důsledek pro teoretické školy: dvojí rozdílný teoretický přístup k symbolizaci – N. Goodman („za rámec jednoho jazyka“) vs. J. Piaget nebo Ch. S. Peirce („uvnitř jazyka“).</a:t>
            </a:r>
          </a:p>
        </p:txBody>
      </p:sp>
      <p:sp>
        <p:nvSpPr>
          <p:cNvPr id="6" name="Obdélník 5"/>
          <p:cNvSpPr/>
          <p:nvPr/>
        </p:nvSpPr>
        <p:spPr>
          <a:xfrm>
            <a:off x="2332276" y="4232995"/>
            <a:ext cx="136608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3333FF"/>
                </a:solidFill>
                <a:latin typeface="Arial Narrow" panose="020B0606020202030204" pitchFamily="34" charset="0"/>
              </a:rPr>
              <a:t>symetrická? </a:t>
            </a:r>
          </a:p>
        </p:txBody>
      </p:sp>
      <p:sp>
        <p:nvSpPr>
          <p:cNvPr id="7" name="Obdélník 6"/>
          <p:cNvSpPr/>
          <p:nvPr/>
        </p:nvSpPr>
        <p:spPr>
          <a:xfrm>
            <a:off x="2286536" y="4546321"/>
            <a:ext cx="14253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dirty="0">
                <a:solidFill>
                  <a:srgbClr val="3333FF"/>
                </a:solidFill>
                <a:latin typeface="Arial Narrow" panose="020B0606020202030204" pitchFamily="34" charset="0"/>
              </a:rPr>
              <a:t>asymetrická?</a:t>
            </a:r>
          </a:p>
        </p:txBody>
      </p:sp>
      <p:sp>
        <p:nvSpPr>
          <p:cNvPr id="8" name="Zaoblený obdélník 7"/>
          <p:cNvSpPr/>
          <p:nvPr/>
        </p:nvSpPr>
        <p:spPr>
          <a:xfrm>
            <a:off x="3596009" y="1765421"/>
            <a:ext cx="1477436" cy="1250830"/>
          </a:xfrm>
          <a:prstGeom prst="roundRect">
            <a:avLst/>
          </a:prstGeom>
          <a:noFill/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>
                <a:solidFill>
                  <a:schemeClr val="tx1"/>
                </a:solidFill>
                <a:latin typeface="Arial Narrow" panose="020B0606020202030204" pitchFamily="34" charset="0"/>
              </a:rPr>
              <a:t>Obsah paměti </a:t>
            </a:r>
          </a:p>
        </p:txBody>
      </p:sp>
      <p:sp>
        <p:nvSpPr>
          <p:cNvPr id="9" name="Zaoblený obdélník 8"/>
          <p:cNvSpPr/>
          <p:nvPr/>
        </p:nvSpPr>
        <p:spPr>
          <a:xfrm>
            <a:off x="3503139" y="1765422"/>
            <a:ext cx="390435" cy="1250830"/>
          </a:xfrm>
          <a:prstGeom prst="roundRect">
            <a:avLst>
              <a:gd name="adj" fmla="val 50000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704266" y="4433050"/>
            <a:ext cx="1261693" cy="1145537"/>
          </a:xfrm>
          <a:prstGeom prst="roundRect">
            <a:avLst>
              <a:gd name="adj" fmla="val 10659"/>
            </a:avLst>
          </a:prstGeom>
          <a:noFill/>
          <a:ln w="603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4032504" y="4433051"/>
            <a:ext cx="1270565" cy="1145536"/>
          </a:xfrm>
          <a:prstGeom prst="roundRect">
            <a:avLst>
              <a:gd name="adj" fmla="val 10659"/>
            </a:avLst>
          </a:prstGeom>
          <a:noFill/>
          <a:ln w="6032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2210471" y="3894972"/>
            <a:ext cx="1526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b="1" dirty="0">
                <a:solidFill>
                  <a:srgbClr val="3333FF"/>
                </a:solidFill>
                <a:latin typeface="Arial Narrow" panose="020B0606020202030204" pitchFamily="34" charset="0"/>
              </a:rPr>
              <a:t>Relace A</a:t>
            </a:r>
            <a:r>
              <a:rPr lang="cs-CZ" sz="2400" b="1" i="1" dirty="0">
                <a:solidFill>
                  <a:srgbClr val="3333FF"/>
                </a:solidFill>
                <a:latin typeface="Arial Narrow" panose="020B0606020202030204" pitchFamily="34" charset="0"/>
              </a:rPr>
              <a:t>r</a:t>
            </a:r>
            <a:r>
              <a:rPr lang="cs-CZ" sz="2400" b="1" dirty="0">
                <a:solidFill>
                  <a:srgbClr val="3333FF"/>
                </a:solidFill>
                <a:latin typeface="Arial Narrow" panose="020B0606020202030204" pitchFamily="34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542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pro pojetí symbolizace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875264" cy="4465447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V symbolizaci je nutné rozlišovat její „symetrickou“ stránku od stránky „asymetrické“ – </a:t>
            </a:r>
            <a:r>
              <a:rPr lang="cs-CZ" b="1" i="1" dirty="0"/>
              <a:t>„nesamozřejmost jazyka“ 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V rámci „symetrie“ lze na podkladě </a:t>
            </a:r>
            <a:r>
              <a:rPr lang="cs-CZ" i="1" dirty="0"/>
              <a:t>společného významu </a:t>
            </a:r>
            <a:r>
              <a:rPr lang="cs-CZ" dirty="0"/>
              <a:t>úplně zaměnit A s B v relaci A</a:t>
            </a:r>
            <a:r>
              <a:rPr lang="cs-CZ" i="1" dirty="0"/>
              <a:t>r</a:t>
            </a:r>
            <a:r>
              <a:rPr lang="cs-CZ" dirty="0"/>
              <a:t>B.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Záměna A s B na základě společného významu je podstatou </a:t>
            </a:r>
            <a:r>
              <a:rPr lang="cs-CZ" dirty="0">
                <a:solidFill>
                  <a:srgbClr val="3333FF"/>
                </a:solidFill>
              </a:rPr>
              <a:t>označování – </a:t>
            </a:r>
            <a:r>
              <a:rPr lang="cs-CZ" b="1" dirty="0">
                <a:solidFill>
                  <a:srgbClr val="3333FF"/>
                </a:solidFill>
              </a:rPr>
              <a:t>denotace</a:t>
            </a:r>
            <a:r>
              <a:rPr lang="cs-CZ" i="1" dirty="0"/>
              <a:t>.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Asymetrie mezi A </a:t>
            </a:r>
            <a:r>
              <a:rPr lang="cs-CZ" dirty="0" err="1"/>
              <a:t>a</a:t>
            </a:r>
            <a:r>
              <a:rPr lang="cs-CZ" dirty="0"/>
              <a:t> B, která vyplývá z ohledu na </a:t>
            </a:r>
            <a:r>
              <a:rPr lang="cs-CZ" i="1" dirty="0"/>
              <a:t>způsob reference </a:t>
            </a:r>
            <a:r>
              <a:rPr lang="cs-CZ" dirty="0"/>
              <a:t>a na její </a:t>
            </a:r>
            <a:r>
              <a:rPr lang="cs-CZ" i="1" dirty="0"/>
              <a:t>kulturní historický kontext </a:t>
            </a:r>
            <a:r>
              <a:rPr lang="cs-CZ" dirty="0"/>
              <a:t>je příznačná pro </a:t>
            </a:r>
            <a:r>
              <a:rPr lang="cs-CZ" dirty="0">
                <a:solidFill>
                  <a:srgbClr val="3333FF"/>
                </a:solidFill>
              </a:rPr>
              <a:t>umělecký způsob vyjadřování – </a:t>
            </a:r>
            <a:r>
              <a:rPr lang="cs-CZ" b="1" dirty="0">
                <a:solidFill>
                  <a:srgbClr val="3333FF"/>
                </a:solidFill>
              </a:rPr>
              <a:t>expresi</a:t>
            </a:r>
            <a:r>
              <a:rPr lang="cs-CZ" i="1" dirty="0">
                <a:solidFill>
                  <a:srgbClr val="3333FF"/>
                </a:solidFill>
              </a:rPr>
              <a:t>.   </a:t>
            </a:r>
            <a:endParaRPr lang="cs-CZ" dirty="0">
              <a:solidFill>
                <a:srgbClr val="3333FF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V symbolizaci je nutné rozlišovat dvě poznávací perspektivy: perspektivu </a:t>
            </a:r>
            <a:r>
              <a:rPr lang="cs-CZ" i="1" dirty="0"/>
              <a:t>první osoby</a:t>
            </a:r>
            <a:r>
              <a:rPr lang="cs-CZ" dirty="0"/>
              <a:t> a perspektivu </a:t>
            </a:r>
            <a:r>
              <a:rPr lang="cs-CZ" i="1" dirty="0"/>
              <a:t>třetí osoby – </a:t>
            </a:r>
            <a:r>
              <a:rPr lang="cs-CZ" b="1" i="1" dirty="0"/>
              <a:t>„nesamozřejmost dorozumění“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Perspektiva třetí osoby je spjatá s </a:t>
            </a:r>
            <a:r>
              <a:rPr lang="cs-CZ" b="1" dirty="0"/>
              <a:t>objektivizací</a:t>
            </a:r>
            <a:r>
              <a:rPr lang="cs-CZ" dirty="0"/>
              <a:t> (krajní poloha: matematika).</a:t>
            </a:r>
            <a:r>
              <a:rPr lang="cs-CZ" i="1" dirty="0"/>
              <a:t> 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Perspektiva první osoby je spjatá s </a:t>
            </a:r>
            <a:r>
              <a:rPr lang="cs-CZ" b="1" dirty="0"/>
              <a:t>autentifikací </a:t>
            </a:r>
            <a:r>
              <a:rPr lang="cs-CZ" dirty="0"/>
              <a:t>(krajní poloha: šílenství).   </a:t>
            </a:r>
          </a:p>
        </p:txBody>
      </p:sp>
    </p:spTree>
    <p:extLst>
      <p:ext uri="{BB962C8B-B14F-4D97-AF65-F5344CB8AC3E}">
        <p14:creationId xmlns:p14="http://schemas.microsoft.com/office/powerpoint/2010/main" val="684479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Zaoblený obdélník 51"/>
          <p:cNvSpPr/>
          <p:nvPr/>
        </p:nvSpPr>
        <p:spPr>
          <a:xfrm>
            <a:off x="2905192" y="2355653"/>
            <a:ext cx="1487487" cy="2909888"/>
          </a:xfrm>
          <a:prstGeom prst="roundRect">
            <a:avLst/>
          </a:prstGeom>
          <a:pattFill prst="ltDnDiag">
            <a:fgClr>
              <a:schemeClr val="accent1"/>
            </a:fgClr>
            <a:bgClr>
              <a:schemeClr val="bg1"/>
            </a:bgClr>
          </a:patt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eaLnBrk="1" hangingPunct="1"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6056" y="721520"/>
            <a:ext cx="9934575" cy="8572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/>
              <a:t>Tři typy symbolizace (N. Goodman): </a:t>
            </a:r>
            <a:br>
              <a:rPr lang="cs-CZ" dirty="0"/>
            </a:br>
            <a:r>
              <a:rPr lang="cs-CZ" dirty="0"/>
              <a:t>denotace, exemplifikace, exprese</a:t>
            </a:r>
          </a:p>
        </p:txBody>
      </p:sp>
      <p:grpSp>
        <p:nvGrpSpPr>
          <p:cNvPr id="7173" name="Plátno 3092"/>
          <p:cNvGrpSpPr>
            <a:grpSpLocks/>
          </p:cNvGrpSpPr>
          <p:nvPr/>
        </p:nvGrpSpPr>
        <p:grpSpPr bwMode="auto">
          <a:xfrm>
            <a:off x="2093467" y="1996056"/>
            <a:ext cx="9810838" cy="3144847"/>
            <a:chOff x="0" y="0"/>
            <a:chExt cx="7231948" cy="2286000"/>
          </a:xfrm>
        </p:grpSpPr>
        <p:sp>
          <p:nvSpPr>
            <p:cNvPr id="31" name="Zaoblený obdélník 30"/>
            <p:cNvSpPr/>
            <p:nvPr/>
          </p:nvSpPr>
          <p:spPr>
            <a:xfrm>
              <a:off x="270368" y="74986"/>
              <a:ext cx="1433689" cy="2076534"/>
            </a:xfrm>
            <a:prstGeom prst="roundRect">
              <a:avLst/>
            </a:prstGeom>
            <a:gradFill flip="none" rotWithShape="1">
              <a:gsLst>
                <a:gs pos="0">
                  <a:schemeClr val="accent1">
                    <a:lumMod val="5000"/>
                    <a:lumOff val="95000"/>
                    <a:alpha val="17000"/>
                  </a:schemeClr>
                </a:gs>
                <a:gs pos="81000">
                  <a:schemeClr val="accent1">
                    <a:lumMod val="45000"/>
                    <a:lumOff val="55000"/>
                  </a:schemeClr>
                </a:gs>
                <a:gs pos="91000">
                  <a:schemeClr val="accent1">
                    <a:lumMod val="45000"/>
                    <a:lumOff val="55000"/>
                    <a:alpha val="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 w="952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7181" name="Obdélník 28"/>
            <p:cNvSpPr>
              <a:spLocks noChangeArrowheads="1"/>
            </p:cNvSpPr>
            <p:nvPr/>
          </p:nvSpPr>
          <p:spPr bwMode="auto">
            <a:xfrm>
              <a:off x="0" y="0"/>
              <a:ext cx="5412740" cy="228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Textové pole 195"/>
            <p:cNvSpPr txBox="1"/>
            <p:nvPr/>
          </p:nvSpPr>
          <p:spPr>
            <a:xfrm>
              <a:off x="3552301" y="369442"/>
              <a:ext cx="788640" cy="1724581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cs-CZ" altLang="cs-CZ" dirty="0">
                  <a:solidFill>
                    <a:srgbClr val="000000"/>
                  </a:solidFill>
                  <a:latin typeface="Arial Narrow" panose="020B0606020202030204" pitchFamily="34" charset="0"/>
                  <a:cs typeface="Calibri" panose="020F0502020204030204" pitchFamily="34" charset="0"/>
                </a:rPr>
                <a:t>šedost</a:t>
              </a:r>
              <a:endParaRPr lang="cs-CZ" alt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  <a:p>
              <a:pPr eaLnBrk="1" hangingPunct="1"/>
              <a:r>
                <a:rPr lang="cs-CZ" altLang="cs-CZ" dirty="0">
                  <a:solidFill>
                    <a:srgbClr val="000000"/>
                  </a:solidFill>
                  <a:latin typeface="Arial Narrow" panose="020B0606020202030204" pitchFamily="34" charset="0"/>
                  <a:cs typeface="Calibri" panose="020F0502020204030204" pitchFamily="34" charset="0"/>
                </a:rPr>
                <a:t>(doslovně</a:t>
              </a:r>
              <a:endParaRPr lang="cs-CZ" alt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  <a:p>
              <a:pPr eaLnBrk="1" hangingPunct="1"/>
              <a:r>
                <a:rPr lang="cs-CZ" altLang="cs-CZ" dirty="0">
                  <a:solidFill>
                    <a:srgbClr val="0000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 </a:t>
              </a:r>
              <a:endParaRPr lang="cs-CZ" altLang="cs-CZ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eaLnBrk="1" hangingPunct="1"/>
              <a:endParaRPr lang="cs-CZ" altLang="cs-CZ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eaLnBrk="1" hangingPunct="1"/>
              <a:endParaRPr lang="cs-CZ" altLang="cs-CZ" sz="8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eaLnBrk="1" hangingPunct="1"/>
              <a:r>
                <a:rPr lang="cs-CZ" altLang="cs-CZ" dirty="0">
                  <a:solidFill>
                    <a:srgbClr val="000000"/>
                  </a:solidFill>
                  <a:latin typeface="Arial Narrow" panose="020B0606020202030204" pitchFamily="34" charset="0"/>
                  <a:cs typeface="Calibri" panose="020F0502020204030204" pitchFamily="34" charset="0"/>
                </a:rPr>
                <a:t>smutek (jako)</a:t>
              </a:r>
              <a:endParaRPr lang="cs-CZ" altLang="cs-CZ" sz="800" dirty="0">
                <a:solidFill>
                  <a:srgbClr val="000000"/>
                </a:solidFill>
                <a:latin typeface="Arial Narrow" panose="020B0606020202030204" pitchFamily="34" charset="0"/>
                <a:cs typeface="Calibri" panose="020F0502020204030204" pitchFamily="34" charset="0"/>
              </a:endParaRPr>
            </a:p>
            <a:p>
              <a:pPr eaLnBrk="1" hangingPunct="1"/>
              <a:r>
                <a:rPr lang="cs-CZ" altLang="cs-CZ" dirty="0">
                  <a:solidFill>
                    <a:srgbClr val="000000"/>
                  </a:solidFill>
                  <a:latin typeface="Arial Narrow" panose="020B0606020202030204" pitchFamily="34" charset="0"/>
                  <a:cs typeface="Calibri" panose="020F0502020204030204" pitchFamily="34" charset="0"/>
                </a:rPr>
                <a:t>„smutný“ (jako)</a:t>
              </a:r>
              <a:endParaRPr lang="cs-CZ" altLang="cs-CZ" dirty="0">
                <a:solidFill>
                  <a:srgbClr val="000000"/>
                </a:solidFill>
                <a:latin typeface="Arial Narrow" panose="020B0606020202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Textové pole 4159"/>
            <p:cNvSpPr txBox="1"/>
            <p:nvPr/>
          </p:nvSpPr>
          <p:spPr>
            <a:xfrm>
              <a:off x="1099100" y="351968"/>
              <a:ext cx="609770" cy="156348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 eaLnBrk="1" hangingPunct="1">
                <a:lnSpc>
                  <a:spcPct val="115000"/>
                </a:lnSpc>
                <a:defRPr/>
              </a:pPr>
              <a:r>
                <a:rPr lang="cs-CZ" sz="825">
                  <a:ea typeface="Calibri"/>
                  <a:cs typeface="Times New Roman"/>
                </a:rPr>
                <a:t> </a:t>
              </a:r>
            </a:p>
            <a:p>
              <a:pPr eaLnBrk="1" hangingPunct="1">
                <a:lnSpc>
                  <a:spcPct val="115000"/>
                </a:lnSpc>
                <a:defRPr/>
              </a:pPr>
              <a:r>
                <a:rPr lang="cs-CZ" sz="825" b="1">
                  <a:ea typeface="Calibri"/>
                  <a:cs typeface="Times New Roman"/>
                </a:rPr>
                <a:t> </a:t>
              </a:r>
              <a:endParaRPr lang="cs-CZ" sz="825">
                <a:ea typeface="Calibri"/>
                <a:cs typeface="Times New Roman"/>
              </a:endParaRPr>
            </a:p>
          </p:txBody>
        </p:sp>
        <p:sp>
          <p:nvSpPr>
            <p:cNvPr id="33" name="Šipka dolů 32"/>
            <p:cNvSpPr/>
            <p:nvPr/>
          </p:nvSpPr>
          <p:spPr>
            <a:xfrm rot="16200000">
              <a:off x="2435007" y="-296068"/>
              <a:ext cx="432326" cy="1746982"/>
            </a:xfrm>
            <a:prstGeom prst="downArrow">
              <a:avLst>
                <a:gd name="adj1" fmla="val 50000"/>
                <a:gd name="adj2" fmla="val 31022"/>
              </a:avLst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 eaLnBrk="1" hangingPunct="1">
                <a:defRPr/>
              </a:pPr>
              <a:r>
                <a:rPr lang="cs-CZ" dirty="0"/>
                <a:t>e</a:t>
              </a:r>
            </a:p>
          </p:txBody>
        </p:sp>
        <p:sp>
          <p:nvSpPr>
            <p:cNvPr id="34" name="Textové pole 3073"/>
            <p:cNvSpPr txBox="1"/>
            <p:nvPr/>
          </p:nvSpPr>
          <p:spPr>
            <a:xfrm>
              <a:off x="2029329" y="423182"/>
              <a:ext cx="1298179" cy="31032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dirty="0">
                  <a:ea typeface="Calibri"/>
                  <a:cs typeface="Times New Roman"/>
                </a:rPr>
                <a:t>exemplifikuje</a:t>
              </a:r>
            </a:p>
          </p:txBody>
        </p:sp>
        <p:sp>
          <p:nvSpPr>
            <p:cNvPr id="35" name="Šipka dolů 34"/>
            <p:cNvSpPr/>
            <p:nvPr/>
          </p:nvSpPr>
          <p:spPr>
            <a:xfrm rot="5400000">
              <a:off x="2381181" y="851077"/>
              <a:ext cx="431142" cy="1746982"/>
            </a:xfrm>
            <a:prstGeom prst="downArrow">
              <a:avLst>
                <a:gd name="adj1" fmla="val 50000"/>
                <a:gd name="adj2" fmla="val 31022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825">
                  <a:ea typeface="Times New Roman"/>
                  <a:cs typeface="Times New Roman"/>
                </a:rPr>
                <a:t> </a:t>
              </a:r>
              <a:endParaRPr lang="cs-CZ" sz="825">
                <a:ea typeface="Calibri"/>
                <a:cs typeface="Times New Roman"/>
              </a:endParaRPr>
            </a:p>
          </p:txBody>
        </p:sp>
        <p:sp>
          <p:nvSpPr>
            <p:cNvPr id="36" name="Textové pole 197"/>
            <p:cNvSpPr txBox="1"/>
            <p:nvPr/>
          </p:nvSpPr>
          <p:spPr>
            <a:xfrm>
              <a:off x="1755354" y="908478"/>
              <a:ext cx="1546051" cy="30914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900">
                  <a:ea typeface="Times New Roman"/>
                </a:rPr>
                <a:t> </a:t>
              </a:r>
              <a:endParaRPr lang="cs-CZ" sz="900">
                <a:latin typeface="Times New Roman"/>
                <a:ea typeface="Times New Roman"/>
              </a:endParaRPr>
            </a:p>
          </p:txBody>
        </p:sp>
        <p:cxnSp>
          <p:nvCxnSpPr>
            <p:cNvPr id="38" name="Přímá spojnice 37"/>
            <p:cNvCxnSpPr/>
            <p:nvPr/>
          </p:nvCxnSpPr>
          <p:spPr>
            <a:xfrm>
              <a:off x="3523266" y="785295"/>
              <a:ext cx="906979" cy="4737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Šipka dolů 38"/>
            <p:cNvSpPr/>
            <p:nvPr/>
          </p:nvSpPr>
          <p:spPr>
            <a:xfrm rot="16200000">
              <a:off x="2408252" y="463655"/>
              <a:ext cx="484442" cy="1748376"/>
            </a:xfrm>
            <a:prstGeom prst="downArrow">
              <a:avLst>
                <a:gd name="adj1" fmla="val 50000"/>
                <a:gd name="adj2" fmla="val 31022"/>
              </a:avLst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825">
                  <a:ea typeface="Times New Roman"/>
                  <a:cs typeface="Times New Roman"/>
                </a:rPr>
                <a:t> </a:t>
              </a:r>
              <a:endParaRPr lang="cs-CZ" sz="825">
                <a:ea typeface="Calibri"/>
                <a:cs typeface="Times New Roman"/>
              </a:endParaRPr>
            </a:p>
          </p:txBody>
        </p:sp>
        <p:sp>
          <p:nvSpPr>
            <p:cNvPr id="40" name="Textové pole 3080"/>
            <p:cNvSpPr txBox="1"/>
            <p:nvPr/>
          </p:nvSpPr>
          <p:spPr>
            <a:xfrm>
              <a:off x="1776285" y="1143524"/>
              <a:ext cx="2048378" cy="402715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 eaLnBrk="1" hangingPunct="1">
                <a:lnSpc>
                  <a:spcPct val="115000"/>
                </a:lnSpc>
                <a:defRPr/>
              </a:pPr>
              <a:r>
                <a:rPr lang="cs-CZ" sz="825" dirty="0">
                  <a:ea typeface="Calibri"/>
                  <a:cs typeface="Times New Roman"/>
                </a:rPr>
                <a:t> </a:t>
              </a:r>
            </a:p>
            <a:p>
              <a:pPr eaLnBrk="1" hangingPunct="1">
                <a:defRPr/>
              </a:pPr>
              <a:r>
                <a:rPr lang="cs-CZ" sz="1600" dirty="0">
                  <a:solidFill>
                    <a:srgbClr val="C00000"/>
                  </a:solidFill>
                  <a:latin typeface="Arial Narrow" panose="020B0606020202030204" pitchFamily="34" charset="0"/>
                  <a:ea typeface="Calibri"/>
                  <a:cs typeface="Times New Roman"/>
                </a:rPr>
                <a:t>metaforicky exemplifikuje</a:t>
              </a:r>
            </a:p>
          </p:txBody>
        </p:sp>
        <p:cxnSp>
          <p:nvCxnSpPr>
            <p:cNvPr id="41" name="Přímá spojnice 40"/>
            <p:cNvCxnSpPr/>
            <p:nvPr/>
          </p:nvCxnSpPr>
          <p:spPr>
            <a:xfrm>
              <a:off x="3523266" y="1619152"/>
              <a:ext cx="906979" cy="0"/>
            </a:xfrm>
            <a:prstGeom prst="line">
              <a:avLst/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ové pole 162"/>
            <p:cNvSpPr txBox="1"/>
            <p:nvPr/>
          </p:nvSpPr>
          <p:spPr>
            <a:xfrm>
              <a:off x="1748645" y="1575682"/>
              <a:ext cx="1787447" cy="31032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dirty="0">
                  <a:solidFill>
                    <a:srgbClr val="C00000"/>
                  </a:solidFill>
                  <a:latin typeface="Arial Narrow" panose="020B0606020202030204" pitchFamily="34" charset="0"/>
                  <a:ea typeface="Times New Roman"/>
                </a:rPr>
                <a:t>metaforicky denotuje</a:t>
              </a:r>
            </a:p>
          </p:txBody>
        </p:sp>
        <p:sp>
          <p:nvSpPr>
            <p:cNvPr id="43" name="Textové pole 3083"/>
            <p:cNvSpPr txBox="1"/>
            <p:nvPr/>
          </p:nvSpPr>
          <p:spPr>
            <a:xfrm>
              <a:off x="106047" y="638422"/>
              <a:ext cx="819072" cy="580383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 eaLnBrk="1" hangingPunct="1">
                <a:lnSpc>
                  <a:spcPct val="115000"/>
                </a:lnSpc>
                <a:defRPr/>
              </a:pPr>
              <a:r>
                <a:rPr lang="cs-CZ" sz="1050" dirty="0">
                  <a:solidFill>
                    <a:srgbClr val="C00000"/>
                  </a:solidFill>
                  <a:ea typeface="Calibri"/>
                  <a:cs typeface="Times New Roman"/>
                </a:rPr>
                <a:t>VÝRAZ</a:t>
              </a:r>
              <a:r>
                <a:rPr lang="cs-CZ" sz="1050" dirty="0">
                  <a:ea typeface="Calibri"/>
                  <a:cs typeface="Times New Roman"/>
                </a:rPr>
                <a:t>: šedě namalovaný obraz</a:t>
              </a:r>
            </a:p>
          </p:txBody>
        </p:sp>
        <p:cxnSp>
          <p:nvCxnSpPr>
            <p:cNvPr id="44" name="Přímá spojnice se šipkou 43"/>
            <p:cNvCxnSpPr>
              <a:endCxn id="32" idx="1"/>
            </p:cNvCxnSpPr>
            <p:nvPr/>
          </p:nvCxnSpPr>
          <p:spPr>
            <a:xfrm>
              <a:off x="903931" y="638422"/>
              <a:ext cx="195168" cy="495287"/>
            </a:xfrm>
            <a:prstGeom prst="straightConnector1">
              <a:avLst/>
            </a:prstGeom>
            <a:ln w="3175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Přímá spojnice 44"/>
            <p:cNvCxnSpPr/>
            <p:nvPr/>
          </p:nvCxnSpPr>
          <p:spPr>
            <a:xfrm flipV="1">
              <a:off x="3546305" y="1196965"/>
              <a:ext cx="838607" cy="0"/>
            </a:xfrm>
            <a:prstGeom prst="line">
              <a:avLst/>
            </a:prstGeom>
            <a:noFill/>
            <a:ln w="15875" cap="flat" cmpd="thinThick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Šipka dolů 45"/>
            <p:cNvSpPr/>
            <p:nvPr/>
          </p:nvSpPr>
          <p:spPr>
            <a:xfrm rot="5400000">
              <a:off x="2368071" y="30000"/>
              <a:ext cx="431142" cy="1746982"/>
            </a:xfrm>
            <a:prstGeom prst="downArrow">
              <a:avLst>
                <a:gd name="adj1" fmla="val 50000"/>
                <a:gd name="adj2" fmla="val 31022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anchor="ctr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825">
                  <a:latin typeface="Times New Roman"/>
                  <a:ea typeface="Times New Roman"/>
                </a:rPr>
                <a:t> </a:t>
              </a:r>
              <a:endParaRPr lang="cs-CZ" sz="900">
                <a:latin typeface="Times New Roman"/>
                <a:ea typeface="Times New Roman"/>
              </a:endParaRPr>
            </a:p>
          </p:txBody>
        </p:sp>
        <p:sp>
          <p:nvSpPr>
            <p:cNvPr id="47" name="Textové pole 162"/>
            <p:cNvSpPr txBox="1"/>
            <p:nvPr/>
          </p:nvSpPr>
          <p:spPr>
            <a:xfrm>
              <a:off x="2105430" y="743533"/>
              <a:ext cx="1113491" cy="31032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dirty="0">
                  <a:ea typeface="Times New Roman"/>
                </a:rPr>
                <a:t>denotuje</a:t>
              </a:r>
              <a:endParaRPr lang="cs-CZ" dirty="0">
                <a:latin typeface="Times New Roman"/>
                <a:ea typeface="Times New Roman"/>
              </a:endParaRPr>
            </a:p>
          </p:txBody>
        </p:sp>
        <p:sp>
          <p:nvSpPr>
            <p:cNvPr id="48" name="Pravá složená závorka 47"/>
            <p:cNvSpPr/>
            <p:nvPr/>
          </p:nvSpPr>
          <p:spPr>
            <a:xfrm>
              <a:off x="4361872" y="1208145"/>
              <a:ext cx="175814" cy="721334"/>
            </a:xfrm>
            <a:prstGeom prst="rightBrace">
              <a:avLst>
                <a:gd name="adj1" fmla="val 17975"/>
                <a:gd name="adj2" fmla="val 50000"/>
              </a:avLst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8580" tIns="34290" rIns="68580" bIns="34290" anchor="ctr"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9" name="Pravá složená závorka 48"/>
            <p:cNvSpPr/>
            <p:nvPr/>
          </p:nvSpPr>
          <p:spPr>
            <a:xfrm>
              <a:off x="4360477" y="463123"/>
              <a:ext cx="175814" cy="720149"/>
            </a:xfrm>
            <a:prstGeom prst="rightBrace">
              <a:avLst>
                <a:gd name="adj1" fmla="val 17975"/>
                <a:gd name="adj2" fmla="val 5000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8580" tIns="34290" rIns="68580" bIns="34290" anchor="ctr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825">
                  <a:ea typeface="Times New Roman"/>
                  <a:cs typeface="Times New Roman"/>
                </a:rPr>
                <a:t> </a:t>
              </a:r>
              <a:endParaRPr lang="cs-CZ" sz="825">
                <a:ea typeface="Calibri"/>
                <a:cs typeface="Times New Roman"/>
              </a:endParaRPr>
            </a:p>
          </p:txBody>
        </p:sp>
        <p:sp>
          <p:nvSpPr>
            <p:cNvPr id="50" name="Textové pole 162"/>
            <p:cNvSpPr txBox="1"/>
            <p:nvPr/>
          </p:nvSpPr>
          <p:spPr>
            <a:xfrm>
              <a:off x="4555827" y="668033"/>
              <a:ext cx="1078607" cy="310327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1500" b="1" cap="small" dirty="0">
                  <a:latin typeface="Arial Narrow" panose="020B0606020202030204" pitchFamily="34" charset="0"/>
                  <a:ea typeface="Calibri"/>
                </a:rPr>
                <a:t>exemplifikace</a:t>
              </a:r>
            </a:p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r>
                <a:rPr lang="cs-CZ" sz="1500" b="1" cap="small" dirty="0">
                  <a:latin typeface="Arial Narrow" panose="020B0606020202030204" pitchFamily="34" charset="0"/>
                  <a:ea typeface="Times New Roman"/>
                </a:rPr>
                <a:t>denotace</a:t>
              </a:r>
              <a:endParaRPr lang="cs-CZ" sz="1500" dirty="0">
                <a:latin typeface="Arial Narrow" panose="020B0606020202030204" pitchFamily="34" charset="0"/>
                <a:ea typeface="Times New Roman"/>
              </a:endParaRPr>
            </a:p>
          </p:txBody>
        </p:sp>
        <p:sp>
          <p:nvSpPr>
            <p:cNvPr id="51" name="Textové pole 162"/>
            <p:cNvSpPr txBox="1"/>
            <p:nvPr/>
          </p:nvSpPr>
          <p:spPr>
            <a:xfrm>
              <a:off x="4555826" y="1222288"/>
              <a:ext cx="2676122" cy="309143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/>
            <a:p>
              <a:pPr>
                <a:defRPr/>
              </a:pPr>
              <a:r>
                <a:rPr lang="cs-CZ" sz="825" b="1" cap="small" dirty="0">
                  <a:latin typeface="Times New Roman"/>
                  <a:ea typeface="Calibri"/>
                </a:rPr>
                <a:t> </a:t>
              </a:r>
              <a:r>
                <a:rPr lang="cs-CZ" sz="2400" b="1" cap="small" dirty="0">
                  <a:solidFill>
                    <a:srgbClr val="C00000"/>
                  </a:solidFill>
                  <a:ea typeface="Calibri"/>
                </a:rPr>
                <a:t>exprese                      </a:t>
              </a:r>
              <a:r>
                <a:rPr lang="cs-CZ" sz="2000" b="1" dirty="0">
                  <a:solidFill>
                    <a:srgbClr val="C00000"/>
                  </a:solidFill>
                  <a:latin typeface="Arial Narrow" panose="020B0606020202030204" pitchFamily="34" charset="0"/>
                  <a:ea typeface="Calibri"/>
                </a:rPr>
                <a:t>metaforická exemplifikace</a:t>
              </a:r>
            </a:p>
            <a:p>
              <a:pPr>
                <a:lnSpc>
                  <a:spcPct val="115000"/>
                </a:lnSpc>
                <a:spcAft>
                  <a:spcPts val="750"/>
                </a:spcAft>
                <a:defRPr/>
              </a:pPr>
              <a:endParaRPr lang="cs-CZ" sz="2400" dirty="0">
                <a:solidFill>
                  <a:srgbClr val="C00000"/>
                </a:solidFill>
                <a:latin typeface="Times New Roman"/>
                <a:ea typeface="Times New Roman"/>
              </a:endParaRPr>
            </a:p>
          </p:txBody>
        </p:sp>
        <p:sp>
          <p:nvSpPr>
            <p:cNvPr id="37" name="Textové pole 197"/>
            <p:cNvSpPr txBox="1"/>
            <p:nvPr/>
          </p:nvSpPr>
          <p:spPr>
            <a:xfrm>
              <a:off x="297948" y="62342"/>
              <a:ext cx="1544655" cy="452462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lIns="68580" tIns="34290" rIns="68580" bIns="3429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115000"/>
                </a:lnSpc>
                <a:spcAft>
                  <a:spcPts val="750"/>
                </a:spcAft>
              </a:pPr>
              <a:r>
                <a:rPr lang="cs-CZ" altLang="cs-CZ">
                  <a:solidFill>
                    <a:srgbClr val="00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Třída</a:t>
              </a:r>
              <a:r>
                <a:rPr lang="cs-CZ" altLang="cs-CZ" b="1">
                  <a:solidFill>
                    <a:srgbClr val="000000"/>
                  </a:solidFill>
                  <a:latin typeface="Calibri" panose="020F0502020204030204" pitchFamily="34" charset="0"/>
                  <a:cs typeface="Times New Roman" panose="02020603050405020304" pitchFamily="18" charset="0"/>
                </a:rPr>
                <a:t> šedých věcí </a:t>
              </a:r>
              <a:endParaRPr lang="cs-CZ" altLang="cs-CZ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7174" name="Obdélník 3"/>
          <p:cNvSpPr>
            <a:spLocks noChangeArrowheads="1"/>
          </p:cNvSpPr>
          <p:nvPr/>
        </p:nvSpPr>
        <p:spPr bwMode="auto">
          <a:xfrm>
            <a:off x="6998886" y="3054467"/>
            <a:ext cx="10668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dirty="0"/>
              <a:t>„</a:t>
            </a:r>
            <a:r>
              <a:rPr lang="cs-CZ" altLang="cs-CZ" dirty="0">
                <a:latin typeface="Arial Narrow" panose="020B0606020202030204" pitchFamily="34" charset="0"/>
              </a:rPr>
              <a:t>šedý“</a:t>
            </a:r>
          </a:p>
          <a:p>
            <a:pPr eaLnBrk="1" hangingPunct="1"/>
            <a:r>
              <a:rPr lang="cs-CZ" altLang="cs-CZ" dirty="0">
                <a:latin typeface="Arial Narrow" panose="020B0606020202030204" pitchFamily="34" charset="0"/>
              </a:rPr>
              <a:t>(doslovně)</a:t>
            </a:r>
          </a:p>
        </p:txBody>
      </p:sp>
      <p:sp>
        <p:nvSpPr>
          <p:cNvPr id="53" name="Textové pole 197"/>
          <p:cNvSpPr txBox="1"/>
          <p:nvPr/>
        </p:nvSpPr>
        <p:spPr>
          <a:xfrm>
            <a:off x="2947989" y="4876801"/>
            <a:ext cx="1601787" cy="60642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68580" tIns="34290" rIns="68580" bIns="34290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spcAft>
                <a:spcPts val="750"/>
              </a:spcAft>
            </a:pPr>
            <a:r>
              <a:rPr lang="cs-CZ" altLang="cs-CZ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Třída </a:t>
            </a:r>
            <a:r>
              <a:rPr lang="cs-CZ" altLang="cs-CZ" b="1">
                <a:solidFill>
                  <a:srgbClr val="00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smutných lidí </a:t>
            </a:r>
            <a:endParaRPr lang="cs-CZ" altLang="cs-CZ" b="1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 rot="19563392">
            <a:off x="1590190" y="4439569"/>
            <a:ext cx="2001317" cy="34624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Metaforický přesun</a:t>
            </a:r>
          </a:p>
        </p:txBody>
      </p:sp>
      <p:sp>
        <p:nvSpPr>
          <p:cNvPr id="7177" name="TextovéPole 5"/>
          <p:cNvSpPr txBox="1">
            <a:spLocks noChangeArrowheads="1"/>
          </p:cNvSpPr>
          <p:nvPr/>
        </p:nvSpPr>
        <p:spPr bwMode="auto">
          <a:xfrm rot="21134378">
            <a:off x="2895570" y="5109652"/>
            <a:ext cx="754677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i="1" dirty="0"/>
              <a:t>„Nacházet metafory pro svoje sny a skrytá přání…“ </a:t>
            </a:r>
            <a:r>
              <a:rPr lang="cs-CZ" altLang="cs-CZ" dirty="0"/>
              <a:t>(P. </a:t>
            </a:r>
            <a:r>
              <a:rPr lang="cs-CZ" altLang="cs-CZ" dirty="0" err="1"/>
              <a:t>Ricouer</a:t>
            </a:r>
            <a:r>
              <a:rPr lang="cs-CZ" altLang="cs-CZ" dirty="0"/>
              <a:t>)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8601" y="2484104"/>
            <a:ext cx="793197" cy="2095500"/>
          </a:xfrm>
          <a:prstGeom prst="rect">
            <a:avLst/>
          </a:prstGeom>
        </p:spPr>
      </p:pic>
      <p:pic>
        <p:nvPicPr>
          <p:cNvPr id="12" name="Zástupný symbol pro obsah 11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929" y="2480258"/>
            <a:ext cx="447580" cy="558217"/>
          </a:xfrm>
        </p:spPr>
      </p:pic>
    </p:spTree>
    <p:extLst>
      <p:ext uri="{BB962C8B-B14F-4D97-AF65-F5344CB8AC3E}">
        <p14:creationId xmlns:p14="http://schemas.microsoft.com/office/powerpoint/2010/main" val="423089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ousměrná vodorovná šipka 7"/>
          <p:cNvSpPr/>
          <p:nvPr/>
        </p:nvSpPr>
        <p:spPr>
          <a:xfrm>
            <a:off x="6062861" y="5643375"/>
            <a:ext cx="3503530" cy="765110"/>
          </a:xfrm>
          <a:prstGeom prst="leftRightArrow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6158891" y="757705"/>
            <a:ext cx="3951287" cy="9937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dirty="0"/>
              <a:t>Dvojí perspektiva exprese</a:t>
            </a:r>
          </a:p>
        </p:txBody>
      </p:sp>
      <p:pic>
        <p:nvPicPr>
          <p:cNvPr id="8195" name="Zástupný symbol pro obsah 4" descr="grunewald_01b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430338" y="847726"/>
            <a:ext cx="4595813" cy="4595813"/>
          </a:xfrm>
        </p:spPr>
      </p:pic>
      <p:sp>
        <p:nvSpPr>
          <p:cNvPr id="4100" name="TextovéPole 3"/>
          <p:cNvSpPr txBox="1">
            <a:spLocks noChangeArrowheads="1"/>
          </p:cNvSpPr>
          <p:nvPr/>
        </p:nvSpPr>
        <p:spPr bwMode="auto">
          <a:xfrm>
            <a:off x="1418440" y="5516330"/>
            <a:ext cx="3921656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cs-CZ" altLang="cs-CZ" sz="825" dirty="0">
                <a:latin typeface="Calibri" panose="020F0502020204030204" pitchFamily="34" charset="0"/>
              </a:rPr>
              <a:t>Matthias </a:t>
            </a:r>
            <a:r>
              <a:rPr lang="cs-CZ" altLang="cs-CZ" sz="825" dirty="0" err="1">
                <a:latin typeface="Calibri" panose="020F0502020204030204" pitchFamily="34" charset="0"/>
              </a:rPr>
              <a:t>Grünewald</a:t>
            </a:r>
            <a:r>
              <a:rPr lang="cs-CZ" altLang="cs-CZ" sz="825" dirty="0">
                <a:latin typeface="Calibri" panose="020F0502020204030204" pitchFamily="34" charset="0"/>
              </a:rPr>
              <a:t>  </a:t>
            </a:r>
            <a:r>
              <a:rPr lang="cs-CZ" altLang="cs-CZ" sz="825" i="1" dirty="0">
                <a:latin typeface="Calibri" panose="020F0502020204030204" pitchFamily="34" charset="0"/>
              </a:rPr>
              <a:t>Ukřižování </a:t>
            </a:r>
            <a:r>
              <a:rPr lang="cs-CZ" altLang="cs-CZ" sz="825" dirty="0">
                <a:latin typeface="Calibri" panose="020F0502020204030204" pitchFamily="34" charset="0"/>
              </a:rPr>
              <a:t>(detail)</a:t>
            </a:r>
            <a:r>
              <a:rPr lang="cs-CZ" altLang="cs-CZ" sz="825" i="1" dirty="0">
                <a:latin typeface="Calibri" panose="020F0502020204030204" pitchFamily="34" charset="0"/>
              </a:rPr>
              <a:t>; </a:t>
            </a:r>
            <a:r>
              <a:rPr lang="cs-CZ" altLang="cs-CZ" sz="825" dirty="0">
                <a:latin typeface="Calibri" panose="020F0502020204030204" pitchFamily="34" charset="0"/>
              </a:rPr>
              <a:t>1515 deska z </a:t>
            </a:r>
            <a:r>
              <a:rPr lang="cs-CZ" altLang="cs-CZ" sz="825" dirty="0" err="1">
                <a:latin typeface="Calibri" panose="020F0502020204030204" pitchFamily="34" charset="0"/>
              </a:rPr>
              <a:t>isenheimského</a:t>
            </a:r>
            <a:r>
              <a:rPr lang="cs-CZ" altLang="cs-CZ" sz="825" dirty="0">
                <a:latin typeface="Calibri" panose="020F0502020204030204" pitchFamily="34" charset="0"/>
              </a:rPr>
              <a:t> oltáře.</a:t>
            </a:r>
          </a:p>
          <a:p>
            <a:pPr eaLnBrk="1" hangingPunct="1">
              <a:defRPr/>
            </a:pPr>
            <a:r>
              <a:rPr lang="cs-CZ" altLang="cs-CZ" sz="825" i="1" dirty="0" err="1">
                <a:latin typeface="Calibri" panose="020F0502020204030204" pitchFamily="34" charset="0"/>
              </a:rPr>
              <a:t>The</a:t>
            </a:r>
            <a:r>
              <a:rPr lang="cs-CZ" altLang="cs-CZ" sz="825" i="1" dirty="0">
                <a:latin typeface="Calibri" panose="020F0502020204030204" pitchFamily="34" charset="0"/>
              </a:rPr>
              <a:t> </a:t>
            </a:r>
            <a:r>
              <a:rPr lang="cs-CZ" altLang="cs-CZ" sz="825" i="1" dirty="0" err="1">
                <a:latin typeface="Calibri" panose="020F0502020204030204" pitchFamily="34" charset="0"/>
              </a:rPr>
              <a:t>Crucifixion</a:t>
            </a:r>
            <a:r>
              <a:rPr lang="cs-CZ" altLang="cs-CZ" sz="825" i="1" dirty="0">
                <a:latin typeface="Calibri" panose="020F0502020204030204" pitchFamily="34" charset="0"/>
              </a:rPr>
              <a:t> </a:t>
            </a:r>
            <a:r>
              <a:rPr lang="cs-CZ" altLang="cs-CZ" sz="825" dirty="0">
                <a:latin typeface="Calibri" panose="020F0502020204030204" pitchFamily="34" charset="0"/>
              </a:rPr>
              <a:t>(detail)</a:t>
            </a:r>
            <a:r>
              <a:rPr lang="cs-CZ" altLang="cs-CZ" sz="825" i="1" dirty="0">
                <a:latin typeface="Calibri" panose="020F0502020204030204" pitchFamily="34" charset="0"/>
              </a:rPr>
              <a:t>; </a:t>
            </a:r>
            <a:r>
              <a:rPr lang="cs-CZ" altLang="cs-CZ" sz="825" dirty="0">
                <a:latin typeface="Calibri" panose="020F0502020204030204" pitchFamily="34" charset="0"/>
              </a:rPr>
              <a:t>1515</a:t>
            </a:r>
            <a:r>
              <a:rPr lang="cs-CZ" altLang="cs-CZ" sz="825" i="1" dirty="0">
                <a:latin typeface="Calibri" panose="020F0502020204030204" pitchFamily="34" charset="0"/>
              </a:rPr>
              <a:t> </a:t>
            </a:r>
            <a:r>
              <a:rPr lang="cs-CZ" altLang="cs-CZ" sz="825" dirty="0">
                <a:latin typeface="Calibri" panose="020F0502020204030204" pitchFamily="34" charset="0"/>
              </a:rPr>
              <a:t>p</a:t>
            </a:r>
            <a:r>
              <a:rPr lang="en-US" altLang="cs-CZ" sz="825" dirty="0" err="1">
                <a:latin typeface="Calibri" panose="020F0502020204030204" pitchFamily="34" charset="0"/>
              </a:rPr>
              <a:t>anel</a:t>
            </a:r>
            <a:r>
              <a:rPr lang="en-US" altLang="cs-CZ" sz="825" dirty="0">
                <a:latin typeface="Calibri" panose="020F0502020204030204" pitchFamily="34" charset="0"/>
              </a:rPr>
              <a:t> from the </a:t>
            </a:r>
            <a:r>
              <a:rPr lang="en-US" altLang="cs-CZ" sz="825" dirty="0" err="1">
                <a:latin typeface="Calibri" panose="020F0502020204030204" pitchFamily="34" charset="0"/>
              </a:rPr>
              <a:t>Isenheim</a:t>
            </a:r>
            <a:r>
              <a:rPr lang="en-US" altLang="cs-CZ" sz="825" dirty="0">
                <a:latin typeface="Calibri" panose="020F0502020204030204" pitchFamily="34" charset="0"/>
              </a:rPr>
              <a:t> altarpiece</a:t>
            </a:r>
            <a:r>
              <a:rPr lang="cs-CZ" altLang="cs-CZ" sz="825" dirty="0">
                <a:latin typeface="Calibri" panose="020F0502020204030204" pitchFamily="34" charset="0"/>
              </a:rPr>
              <a:t>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086441" y="3112958"/>
            <a:ext cx="3948163" cy="2413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Z exprese interpretováno</a:t>
            </a:r>
          </a:p>
          <a:p>
            <a:pPr eaLnBrk="1" hangingPunct="1">
              <a:defRPr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(divákův výklad – autentifikace)</a:t>
            </a:r>
          </a:p>
          <a:p>
            <a:pPr eaLnBrk="1" hangingPunct="1">
              <a:defRPr/>
            </a:pPr>
            <a:r>
              <a:rPr lang="cs-CZ" b="1" i="1" dirty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</a:p>
          <a:p>
            <a:pPr eaLnBrk="1" hangingPunct="1">
              <a:defRPr/>
            </a:pPr>
            <a:endParaRPr lang="cs-CZ" sz="1050" b="1" i="1" dirty="0">
              <a:solidFill>
                <a:schemeClr val="accent2">
                  <a:lumMod val="50000"/>
                </a:schemeClr>
              </a:solidFill>
            </a:endParaRPr>
          </a:p>
          <a:p>
            <a:pPr>
              <a:spcBef>
                <a:spcPts val="450"/>
              </a:spcBef>
              <a:defRPr/>
            </a:pPr>
            <a:r>
              <a:rPr lang="cs-CZ" sz="3000" b="1" i="1" dirty="0">
                <a:solidFill>
                  <a:schemeClr val="accent2">
                    <a:lumMod val="50000"/>
                  </a:schemeClr>
                </a:solidFill>
              </a:rPr>
              <a:t>utrpení </a:t>
            </a:r>
          </a:p>
          <a:p>
            <a:pPr>
              <a:spcBef>
                <a:spcPts val="450"/>
              </a:spcBef>
              <a:defRPr/>
            </a:pPr>
            <a:r>
              <a:rPr lang="cs-CZ" dirty="0">
                <a:solidFill>
                  <a:schemeClr val="accent2">
                    <a:lumMod val="50000"/>
                  </a:schemeClr>
                </a:solidFill>
                <a:latin typeface="Calibri" panose="020F0502020204030204" pitchFamily="34" charset="0"/>
              </a:rPr>
              <a:t>↔výběr &amp; porovnání 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defRPr/>
            </a:pPr>
            <a:r>
              <a:rPr lang="cs-CZ" sz="3000" b="1" i="1" dirty="0">
                <a:solidFill>
                  <a:schemeClr val="accent2">
                    <a:lumMod val="50000"/>
                  </a:schemeClr>
                </a:solidFill>
              </a:rPr>
              <a:t>soucit, strach…  </a:t>
            </a:r>
          </a:p>
        </p:txBody>
      </p:sp>
      <p:sp>
        <p:nvSpPr>
          <p:cNvPr id="2" name="TextovéPole 1"/>
          <p:cNvSpPr txBox="1">
            <a:spLocks noChangeArrowheads="1"/>
          </p:cNvSpPr>
          <p:nvPr/>
        </p:nvSpPr>
        <p:spPr bwMode="auto">
          <a:xfrm>
            <a:off x="6026151" y="2279651"/>
            <a:ext cx="401103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b="1" dirty="0">
                <a:solidFill>
                  <a:srgbClr val="0070C0"/>
                </a:solidFill>
                <a:latin typeface="Arial Narrow" panose="020B0606020202030204" pitchFamily="34" charset="0"/>
              </a:rPr>
              <a:t>(autorský obsah – objektivizace, typizace) </a:t>
            </a:r>
          </a:p>
          <a:p>
            <a:pPr eaLnBrk="1" hangingPunct="1"/>
            <a:r>
              <a:rPr lang="cs-CZ" altLang="cs-CZ" sz="3000" b="1" dirty="0">
                <a:solidFill>
                  <a:srgbClr val="0070C0"/>
                </a:solidFill>
              </a:rPr>
              <a:t>utrpení</a:t>
            </a:r>
            <a:r>
              <a:rPr lang="cs-CZ" altLang="cs-CZ" sz="3000" dirty="0"/>
              <a:t> </a:t>
            </a:r>
          </a:p>
        </p:txBody>
      </p:sp>
      <p:sp>
        <p:nvSpPr>
          <p:cNvPr id="3" name="Obdélník 2"/>
          <p:cNvSpPr/>
          <p:nvPr/>
        </p:nvSpPr>
        <p:spPr>
          <a:xfrm rot="19474196">
            <a:off x="5960138" y="5076992"/>
            <a:ext cx="1269194" cy="4847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cs-CZ" sz="27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prožitek</a:t>
            </a:r>
          </a:p>
        </p:txBody>
      </p:sp>
      <p:sp>
        <p:nvSpPr>
          <p:cNvPr id="9" name="Obdélník 8"/>
          <p:cNvSpPr/>
          <p:nvPr/>
        </p:nvSpPr>
        <p:spPr>
          <a:xfrm rot="19603023">
            <a:off x="5907562" y="4486051"/>
            <a:ext cx="1297471" cy="484748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 eaLnBrk="1" hangingPunct="1">
              <a:defRPr/>
            </a:pPr>
            <a:r>
              <a:rPr lang="cs-CZ" sz="2700" dirty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empatie</a:t>
            </a:r>
          </a:p>
        </p:txBody>
      </p:sp>
      <p:sp>
        <p:nvSpPr>
          <p:cNvPr id="4" name="Šrafovaná šipka doprava 3"/>
          <p:cNvSpPr/>
          <p:nvPr/>
        </p:nvSpPr>
        <p:spPr>
          <a:xfrm rot="10800000">
            <a:off x="6026151" y="3667230"/>
            <a:ext cx="3139441" cy="737419"/>
          </a:xfrm>
          <a:prstGeom prst="stripedRightArrow">
            <a:avLst>
              <a:gd name="adj1" fmla="val 47333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3333FF"/>
              </a:solidFill>
            </a:endParaRPr>
          </a:p>
        </p:txBody>
      </p:sp>
      <p:sp>
        <p:nvSpPr>
          <p:cNvPr id="10" name="Šrafovaná šipka doprava 9"/>
          <p:cNvSpPr/>
          <p:nvPr/>
        </p:nvSpPr>
        <p:spPr>
          <a:xfrm>
            <a:off x="5909884" y="1680405"/>
            <a:ext cx="4038787" cy="737419"/>
          </a:xfrm>
          <a:prstGeom prst="stripedRightArrow">
            <a:avLst>
              <a:gd name="adj1" fmla="val 47333"/>
              <a:gd name="adj2" fmla="val 50000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rgbClr val="3333FF"/>
                </a:solidFill>
              </a:rPr>
              <a:t>Co je v obraze </a:t>
            </a:r>
            <a:r>
              <a:rPr lang="cs-CZ" b="1" dirty="0">
                <a:solidFill>
                  <a:srgbClr val="3333FF"/>
                </a:solidFill>
              </a:rPr>
              <a:t>metaforicky</a:t>
            </a:r>
            <a:r>
              <a:rPr lang="cs-CZ" dirty="0">
                <a:solidFill>
                  <a:srgbClr val="3333FF"/>
                </a:solidFill>
              </a:rPr>
              <a:t> vyjádřeno?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6489842" y="3844707"/>
            <a:ext cx="2465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3333FF"/>
                </a:solidFill>
              </a:rPr>
              <a:t>Sémantická interpretace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6774919" y="5841264"/>
            <a:ext cx="2079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>
                <a:solidFill>
                  <a:srgbClr val="3333FF"/>
                </a:solidFill>
              </a:rPr>
              <a:t>Kritická interpretace</a:t>
            </a:r>
          </a:p>
        </p:txBody>
      </p:sp>
      <p:sp>
        <p:nvSpPr>
          <p:cNvPr id="7" name="Zaoblený obdélník 6"/>
          <p:cNvSpPr/>
          <p:nvPr/>
        </p:nvSpPr>
        <p:spPr>
          <a:xfrm>
            <a:off x="9566391" y="3915897"/>
            <a:ext cx="2225041" cy="2146575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Psychická distance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Naddistancovanost</a:t>
            </a:r>
          </a:p>
          <a:p>
            <a:pPr algn="ctr"/>
            <a:r>
              <a:rPr lang="cs-CZ" dirty="0"/>
              <a:t>Poddistancovanost  </a:t>
            </a:r>
          </a:p>
        </p:txBody>
      </p:sp>
    </p:spTree>
    <p:extLst>
      <p:ext uri="{BB962C8B-B14F-4D97-AF65-F5344CB8AC3E}">
        <p14:creationId xmlns:p14="http://schemas.microsoft.com/office/powerpoint/2010/main" val="43411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  <p:bldP spid="2" grpId="0"/>
      <p:bldP spid="4" grpId="0" animBg="1"/>
      <p:bldP spid="10" grpId="0" animBg="1"/>
      <p:bldP spid="5" grpId="0"/>
      <p:bldP spid="13" grpId="0"/>
      <p:bldP spid="7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1100</Words>
  <Application>Microsoft Office PowerPoint</Application>
  <PresentationFormat>Širokoúhlá obrazovka</PresentationFormat>
  <Paragraphs>198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1" baseType="lpstr">
      <vt:lpstr>Arial</vt:lpstr>
      <vt:lpstr>Arial Narrow</vt:lpstr>
      <vt:lpstr>Calibri</vt:lpstr>
      <vt:lpstr>Calibri Light</vt:lpstr>
      <vt:lpstr>Times New Roman</vt:lpstr>
      <vt:lpstr>Verdana</vt:lpstr>
      <vt:lpstr>Wingdings</vt:lpstr>
      <vt:lpstr>Motiv Office</vt:lpstr>
      <vt:lpstr>Ptačí rodina</vt:lpstr>
      <vt:lpstr>Co je nám po Hekubě?  </vt:lpstr>
      <vt:lpstr>Co je nám po Hekubě?  </vt:lpstr>
      <vt:lpstr>Perspektiva – její konstituenty a manifestace  </vt:lpstr>
      <vt:lpstr>Perspektiva první a třetí osoby </vt:lpstr>
      <vt:lpstr>Jak sdílet zkušenost? Mezi „první“ a „třetí“ osobou</vt:lpstr>
      <vt:lpstr>Důsledky pro pojetí symbolizace</vt:lpstr>
      <vt:lpstr>Tři typy symbolizace (N. Goodman):  denotace, exemplifikace, exprese</vt:lpstr>
      <vt:lpstr>Dvojí perspektiva exprese</vt:lpstr>
      <vt:lpstr>Prezentace aplikace PowerPoint</vt:lpstr>
      <vt:lpstr>Je toho plnej barák! Vy to máte taky. </vt:lpstr>
      <vt:lpstr>Výběrový charakter exprese: expresivní experimentace 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Slavík</dc:creator>
  <cp:lastModifiedBy>Maštalíř Jaromír</cp:lastModifiedBy>
  <cp:revision>61</cp:revision>
  <dcterms:created xsi:type="dcterms:W3CDTF">2019-10-16T08:37:09Z</dcterms:created>
  <dcterms:modified xsi:type="dcterms:W3CDTF">2019-10-21T08:04:17Z</dcterms:modified>
</cp:coreProperties>
</file>