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7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D3C8-C727-411D-808C-04085D209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2ECE5-C2CF-4E7C-99C7-AAB0C9095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AA632-AEF1-4552-A1C1-83D1DE04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F062-629F-4B35-9CD4-F0F63AAB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7B6D-478E-41F9-8736-F01BECF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8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05A4-642B-4639-8C4C-61DFED42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7FD8-AFC9-4696-8604-AA08E6601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0BC0-687F-490B-95F7-A071F359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85469-9543-4827-84FF-28B5B243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759F8-DE4B-4080-9AE5-3109E701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75C8F-7320-49D1-94D5-5BFE75988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B15D6-6C72-4EBA-9703-C0F11FECD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C3D8-9397-4088-911E-93224C6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81E0-E609-4A5D-8546-5E603D04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BD2D-47CE-434D-A1D8-C033D12E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3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1 text boxe an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545" y="6237644"/>
            <a:ext cx="1354667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51" y="550057"/>
            <a:ext cx="806524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2600087" y="6237289"/>
            <a:ext cx="9132597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/>
              <a:t>Footer text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34389" y="-11112"/>
            <a:ext cx="4057611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2651" y="2113935"/>
            <a:ext cx="5987564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6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Intro Para, 2 text boxes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545" y="6237644"/>
            <a:ext cx="1354667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75" y="550057"/>
            <a:ext cx="806524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2769" y="3195484"/>
            <a:ext cx="3488807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This is a placeholder subheading</a:t>
            </a:r>
          </a:p>
          <a:p>
            <a:pPr lvl="1"/>
            <a:r>
              <a:rPr lang="en-GB" dirty="0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2600087" y="6237289"/>
            <a:ext cx="9132597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/>
              <a:t>Footer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2018" y="2019300"/>
            <a:ext cx="8106833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34389" y="-11112"/>
            <a:ext cx="4057611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292601" y="3195484"/>
            <a:ext cx="3365500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 dirty="0"/>
              <a:t>Main Stat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2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3690-97E7-42B6-A8B8-80AB7F01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4A98-2AB7-449C-8806-6D9E1E1C6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7288-6D89-47E8-8431-524F278B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D97B-A243-41DF-B810-4D4669C1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7F3B1-4F80-48F5-B637-16B70B9E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FB0-8BA7-4439-BE23-0889227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4F101-25D8-485B-928E-DD2E72CB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F5EF5-7E05-432A-A324-B236ED1C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D84AF-478A-460E-B8BA-DAB54A8D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7FE67-C1A1-48C6-8E00-C7C4AF43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E722-F6DF-473E-AF98-A01E71A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9C25-0CFD-410A-AA21-6D7329D53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349B3-7644-4A6E-AFF4-5499FF4C6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F327-81DC-41B0-A7CA-C804BFD2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AA8DF-5B04-4365-A72D-135BE1A4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4496-1C8A-421D-B982-AFC62C92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AE21-B98D-4E87-AB64-74046AD9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7463A-CB7C-4CB5-8170-92665D0D0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76BF7-0FA6-48AD-8F0C-3E211072B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C478A-3FE2-4D76-B295-33109F486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ED50D-9478-4B40-9891-25230A1F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1C8B5-CF8D-4D71-8102-84CC0C70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C0CE6-61E0-4578-9416-7EC658BB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2CB57-C3FF-4F9B-8D34-464840EA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6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7E73-278B-4A33-AFFB-E86B97B4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00161-FFAB-4FD7-BC72-21AD842B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EB0EF-B276-4146-915A-7789DD74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C9D30-0C6A-49A9-B17E-A4DD0888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6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24C0A-88E3-416E-B621-8B24FFAC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AAD1-D641-4623-AF49-E99A45FE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C4FAF-99A5-4298-961E-BB00965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8FB8-1615-4AED-967F-27995928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F0D6-A38C-4A46-9580-8170CB67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97D55-49CC-4FDF-8E6D-267E35795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7C44E-AB2B-4CE5-8BC7-E771FBB0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4B230-4E1A-4010-86CC-3A886729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0963-3BE9-40E7-B6C6-1596A816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EF81-AA62-4767-8C67-0A1E400A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C8C87-6254-4021-A936-2F26B8DD3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82F2B-74B5-468C-9263-240AA4564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31EF7-736F-4D78-A6F2-4C5D4D0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562C-BE69-4153-8388-E6E1F043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E4B27-7945-422E-9EE3-F7EDBD27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AAC3B-5064-4F94-86F2-FE8E79FE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50F3A-F427-4573-A4A9-3458E74F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35BA3-1692-4FCA-A448-C9FADC4A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15A-DA76-4CA7-AC23-53CBA248FFB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51D77-9E91-4E50-8CF0-C56DEA93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CDD2-8CC6-41BB-8DDE-021CABAC4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A5A9-3AD4-44CB-8B27-375CA1EED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nsea.org/" TargetMode="External"/><Relationship Id="rId3" Type="http://schemas.openxmlformats.org/officeDocument/2006/relationships/hyperlink" Target="https://www.gov.uk/government/publications/national-curriculum-in-england-art-and-design-programmes-of-study" TargetMode="External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sead.org/home/index.aspx" TargetMode="External"/><Relationship Id="rId5" Type="http://schemas.openxmlformats.org/officeDocument/2006/relationships/hyperlink" Target="https://www.gov.uk/government/publications/education-inspection-framework-draft-for-consultation" TargetMode="External"/><Relationship Id="rId10" Type="http://schemas.openxmlformats.org/officeDocument/2006/relationships/hyperlink" Target="mailto:Rebecca.Heaton@Northampton.ac.uk" TargetMode="External"/><Relationship Id="rId4" Type="http://schemas.openxmlformats.org/officeDocument/2006/relationships/hyperlink" Target="https://fabians.org.uk/primary-teachers-reveal-a-huge-decline-in-arts-education-since-2010/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laberasmus.eu/" TargetMode="External"/><Relationship Id="rId2" Type="http://schemas.openxmlformats.org/officeDocument/2006/relationships/hyperlink" Target="https://mypad.northampton.ac.uk/inspire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doi.org/10.1002/9781118978061.ead00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jea.org/v18n26/" TargetMode="External"/><Relationship Id="rId5" Type="http://schemas.openxmlformats.org/officeDocument/2006/relationships/hyperlink" Target="https://doi.org/10.17863/CAM.33324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E0EA30-BCF5-4A3E-AD5B-24C60F3FB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96" y="720439"/>
            <a:ext cx="5309154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Art Education UK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5ED5E29-EE4E-45B3-9511-4CE96FB3E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93" y="2530261"/>
            <a:ext cx="5808966" cy="3815031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spcBef>
                <a:spcPts val="1000"/>
              </a:spcBef>
            </a:pP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National Curriculum Art KS1 – 3 (</a:t>
            </a:r>
            <a:r>
              <a:rPr lang="en-US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DfE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, 2013)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– Statutory</a:t>
            </a:r>
          </a:p>
          <a:p>
            <a:pPr defTabSz="914400">
              <a:spcBef>
                <a:spcPts val="1000"/>
              </a:spcBef>
            </a:pPr>
            <a:endParaRPr lang="en-US" b="1" dirty="0">
              <a:solidFill>
                <a:srgbClr val="000000"/>
              </a:solidFill>
            </a:endParaRPr>
          </a:p>
          <a:p>
            <a:pPr defTabSz="914400">
              <a:spcBef>
                <a:spcPts val="1000"/>
              </a:spcBef>
            </a:pP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Primary </a:t>
            </a:r>
            <a:r>
              <a:rPr lang="en-US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Colours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 Report (Fabian Society, 2019)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Marginalisation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/ Subject decline</a:t>
            </a:r>
          </a:p>
          <a:p>
            <a:pPr defTabSz="914400">
              <a:spcBef>
                <a:spcPts val="1000"/>
              </a:spcBef>
            </a:pPr>
            <a:endParaRPr lang="en-US" b="1" dirty="0">
              <a:solidFill>
                <a:srgbClr val="000000"/>
              </a:solidFill>
            </a:endParaRPr>
          </a:p>
          <a:p>
            <a:pPr defTabSz="914400">
              <a:spcBef>
                <a:spcPts val="1000"/>
              </a:spcBef>
            </a:pP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APPG for Art, Craft and Design in Education – Debate issues in Government and with Policy makers</a:t>
            </a:r>
          </a:p>
          <a:p>
            <a:pPr defTabSz="914400">
              <a:spcBef>
                <a:spcPts val="1000"/>
              </a:spcBef>
            </a:pPr>
            <a:r>
              <a:rPr lang="en-GB" dirty="0"/>
              <a:t>“art, craft and design education is essential to the economy and to the cultural, spiritual, creative and social wellbeing of all; that it empowers individuals, enabling them to engage with our rich visual and cultural heritage, express themselves and become visually literate and perceptive; and that access to high quality art, craft and design education is an entitlement for everyone.” (NSEAD/ APPG, 2019)</a:t>
            </a:r>
          </a:p>
          <a:p>
            <a:pPr defTabSz="914400">
              <a:spcBef>
                <a:spcPts val="1000"/>
              </a:spcBef>
            </a:pPr>
            <a:endParaRPr lang="en-GB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ts val="1000"/>
              </a:spcBef>
            </a:pPr>
            <a:r>
              <a:rPr lang="en-GB" b="1" dirty="0">
                <a:solidFill>
                  <a:srgbClr val="000000"/>
                </a:solidFill>
              </a:rPr>
              <a:t>Ofsted – </a:t>
            </a:r>
            <a:r>
              <a:rPr lang="en-GB" b="1" dirty="0">
                <a:solidFill>
                  <a:srgbClr val="000000"/>
                </a:solidFill>
                <a:hlinkClick r:id="rId5"/>
              </a:rPr>
              <a:t>New inspection framework (draft</a:t>
            </a:r>
            <a:r>
              <a:rPr lang="en-GB" b="1" dirty="0">
                <a:solidFill>
                  <a:srgbClr val="000000"/>
                </a:solidFill>
              </a:rPr>
              <a:t>), subject reports (2009-2011), a glimmer of hope for art education</a:t>
            </a:r>
            <a:endParaRPr lang="en-GB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ts val="1000"/>
              </a:spcBef>
            </a:pPr>
            <a:endParaRPr lang="en-US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ts val="1000"/>
              </a:spcBef>
            </a:pPr>
            <a:endParaRPr lang="en-US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ts val="1000"/>
              </a:spcBef>
            </a:pPr>
            <a:endParaRPr lang="en-US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NSEAD logo">
            <a:hlinkClick r:id="rId6"/>
            <a:extLst>
              <a:ext uri="{FF2B5EF4-FFF2-40B4-BE49-F238E27FC236}">
                <a16:creationId xmlns:a16="http://schemas.microsoft.com/office/drawing/2014/main" id="{9535BD7E-69CE-4E71-844E-DCFD63D20E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33" y="1727340"/>
            <a:ext cx="4141760" cy="39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B83098-F7C3-4DFB-8A92-0619E5518C8F}"/>
              </a:ext>
            </a:extLst>
          </p:cNvPr>
          <p:cNvSpPr txBox="1"/>
          <p:nvPr/>
        </p:nvSpPr>
        <p:spPr>
          <a:xfrm>
            <a:off x="14092274" y="8755911"/>
            <a:ext cx="273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Linked with INSEA</a:t>
            </a:r>
          </a:p>
        </p:txBody>
      </p:sp>
      <p:pic>
        <p:nvPicPr>
          <p:cNvPr id="1028" name="Picture 4" descr="Home">
            <a:hlinkClick r:id="rId8"/>
            <a:extLst>
              <a:ext uri="{FF2B5EF4-FFF2-40B4-BE49-F238E27FC236}">
                <a16:creationId xmlns:a16="http://schemas.microsoft.com/office/drawing/2014/main" id="{24CAF3B5-9F67-4B90-9FC2-78E28691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29" y="5999009"/>
            <a:ext cx="2287264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804E06-A058-470C-B137-593115C44697}"/>
              </a:ext>
            </a:extLst>
          </p:cNvPr>
          <p:cNvSpPr txBox="1"/>
          <p:nvPr/>
        </p:nvSpPr>
        <p:spPr>
          <a:xfrm>
            <a:off x="310296" y="5883627"/>
            <a:ext cx="5911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 Rebecca Heaton – Senior Lecturer Education (Art)</a:t>
            </a:r>
          </a:p>
          <a:p>
            <a:r>
              <a:rPr lang="en-GB" sz="1400" dirty="0"/>
              <a:t>Twitter @</a:t>
            </a:r>
            <a:r>
              <a:rPr lang="en-GB" sz="1400" dirty="0" err="1"/>
              <a:t>rebeccaonart</a:t>
            </a:r>
            <a:endParaRPr lang="en-GB" sz="1400" dirty="0"/>
          </a:p>
          <a:p>
            <a:r>
              <a:rPr lang="en-GB" sz="1400" dirty="0">
                <a:hlinkClick r:id="rId10"/>
              </a:rPr>
              <a:t>Rebecca.Heaton@Northampton.ac.uk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44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98A78B-DACE-4891-9F94-F155872F170F}"/>
              </a:ext>
            </a:extLst>
          </p:cNvPr>
          <p:cNvSpPr txBox="1"/>
          <p:nvPr/>
        </p:nvSpPr>
        <p:spPr>
          <a:xfrm>
            <a:off x="287078" y="669849"/>
            <a:ext cx="784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Art Education - University of Northampton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562A6-F8D3-4C94-BC12-97017036E2FA}"/>
              </a:ext>
            </a:extLst>
          </p:cNvPr>
          <p:cNvSpPr txBox="1"/>
          <p:nvPr/>
        </p:nvSpPr>
        <p:spPr>
          <a:xfrm>
            <a:off x="393405" y="1509823"/>
            <a:ext cx="743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 Primary Education 5-11 </a:t>
            </a:r>
            <a:r>
              <a:rPr lang="en-GB" dirty="0"/>
              <a:t>- Year 1 10 hours, Year 2 10 hours</a:t>
            </a:r>
          </a:p>
          <a:p>
            <a:r>
              <a:rPr lang="en-GB" b="1" dirty="0"/>
              <a:t>PGCE Primary Education 3-7 &amp; 5-11 </a:t>
            </a:r>
            <a:r>
              <a:rPr lang="en-GB" dirty="0"/>
              <a:t>- 2 hours + LOC Experience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A6F8D70-34D1-4545-846D-4972F20A5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65187"/>
              </p:ext>
            </p:extLst>
          </p:nvPr>
        </p:nvGraphicFramePr>
        <p:xfrm>
          <a:off x="146733" y="2556759"/>
          <a:ext cx="8127999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3692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64164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97676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 Primary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Y1 </a:t>
                      </a:r>
                    </a:p>
                    <a:p>
                      <a:r>
                        <a:rPr lang="en-GB" dirty="0"/>
                        <a:t>National</a:t>
                      </a:r>
                    </a:p>
                    <a:p>
                      <a:r>
                        <a:rPr lang="en-GB" dirty="0"/>
                        <a:t>School</a:t>
                      </a:r>
                    </a:p>
                    <a:p>
                      <a:r>
                        <a:rPr lang="en-GB" dirty="0"/>
                        <a:t>Pupil</a:t>
                      </a:r>
                    </a:p>
                    <a:p>
                      <a:r>
                        <a:rPr lang="en-GB" dirty="0"/>
                        <a:t>Knowledge, skills, understanding</a:t>
                      </a:r>
                    </a:p>
                    <a:p>
                      <a:r>
                        <a:rPr lang="en-GB" dirty="0"/>
                        <a:t>Partnership/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Y2</a:t>
                      </a:r>
                    </a:p>
                    <a:p>
                      <a:r>
                        <a:rPr lang="en-GB" dirty="0"/>
                        <a:t>LOC – local/ national</a:t>
                      </a:r>
                    </a:p>
                    <a:p>
                      <a:r>
                        <a:rPr lang="en-GB" dirty="0"/>
                        <a:t>MTP </a:t>
                      </a:r>
                    </a:p>
                    <a:p>
                      <a:r>
                        <a:rPr lang="en-GB" dirty="0"/>
                        <a:t>CC/ thematic learning</a:t>
                      </a:r>
                    </a:p>
                    <a:p>
                      <a:r>
                        <a:rPr lang="en-GB" dirty="0"/>
                        <a:t>Subject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6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PGCE Content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Practical workshop carousel – skill development</a:t>
                      </a:r>
                    </a:p>
                    <a:p>
                      <a:r>
                        <a:rPr lang="en-GB" dirty="0"/>
                        <a:t>Subject awareness – National, school, pupil</a:t>
                      </a:r>
                    </a:p>
                    <a:p>
                      <a:r>
                        <a:rPr lang="en-GB" dirty="0"/>
                        <a:t>Arts-based research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7066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4774059-01ED-4160-93D4-CF5CF21244FC}"/>
              </a:ext>
            </a:extLst>
          </p:cNvPr>
          <p:cNvSpPr txBox="1"/>
          <p:nvPr/>
        </p:nvSpPr>
        <p:spPr>
          <a:xfrm>
            <a:off x="287077" y="4933506"/>
            <a:ext cx="1146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CPD/ Research projects/Exhibitions/ Outreach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Northampton Inspire</a:t>
            </a:r>
            <a:r>
              <a:rPr lang="en-GB" dirty="0"/>
              <a:t>,  </a:t>
            </a:r>
            <a:r>
              <a:rPr lang="en-GB" dirty="0">
                <a:hlinkClick r:id="rId3"/>
              </a:rPr>
              <a:t>DLAB</a:t>
            </a:r>
            <a:r>
              <a:rPr lang="en-GB" dirty="0"/>
              <a:t>, Wider Curriculum Research, Social Justice Art Education Exhibitions, SEND/Art projects in schools</a:t>
            </a:r>
          </a:p>
          <a:p>
            <a:r>
              <a:rPr lang="en-GB" b="1" dirty="0"/>
              <a:t>Partnerships – Local/ National/ International Schools, Charities, Galleries &amp; Museums, Arts Organisations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30EF2-6077-4CBF-8E8E-5D7581FE4E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91632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t education northampton">
            <a:extLst>
              <a:ext uri="{FF2B5EF4-FFF2-40B4-BE49-F238E27FC236}">
                <a16:creationId xmlns:a16="http://schemas.microsoft.com/office/drawing/2014/main" id="{BB37835D-16FA-4911-B596-7B8BF8D32B1D}"/>
              </a:ext>
            </a:extLst>
          </p:cNvPr>
          <p:cNvPicPr>
            <a:picLocks noGrp="1" noChangeAspect="1" noChangeArrowheads="1"/>
          </p:cNvPicPr>
          <p:nvPr>
            <p:ph type="pic" sz="quarter" idx="20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2" b="28016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ew Table of Contents for The International Encyclopedia of Art and Design Education">
            <a:extLst>
              <a:ext uri="{FF2B5EF4-FFF2-40B4-BE49-F238E27FC236}">
                <a16:creationId xmlns:a16="http://schemas.microsoft.com/office/drawing/2014/main" id="{2C937A3E-0AFF-4EA6-9245-FCA534684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7" r="-1" b="19003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3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C0B424-662D-4D50-B6B9-9042A99279E6}"/>
              </a:ext>
            </a:extLst>
          </p:cNvPr>
          <p:cNvSpPr txBox="1"/>
          <p:nvPr/>
        </p:nvSpPr>
        <p:spPr>
          <a:xfrm>
            <a:off x="804997" y="503593"/>
            <a:ext cx="5372518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Research/ Publications - Dr Rebecca Heaton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AE914-3704-4620-AD69-F77B6B317575}"/>
              </a:ext>
            </a:extLst>
          </p:cNvPr>
          <p:cNvSpPr txBox="1"/>
          <p:nvPr/>
        </p:nvSpPr>
        <p:spPr>
          <a:xfrm>
            <a:off x="551829" y="2098328"/>
            <a:ext cx="6263640" cy="460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Heaton, R. (2018). Autoethnography to </a:t>
            </a:r>
            <a:r>
              <a:rPr lang="en-US" sz="1600" dirty="0" err="1">
                <a:solidFill>
                  <a:srgbClr val="000000"/>
                </a:solidFill>
              </a:rPr>
              <a:t>artography</a:t>
            </a:r>
            <a:r>
              <a:rPr lang="en-US" sz="1600" dirty="0">
                <a:solidFill>
                  <a:srgbClr val="000000"/>
                </a:solidFill>
              </a:rPr>
              <a:t>: An exhibition of cognition in artist teacher practice (Doctoral thesis – Cambridge University). </a:t>
            </a:r>
            <a:r>
              <a:rPr lang="en-US" sz="1600" u="sng" dirty="0">
                <a:solidFill>
                  <a:srgbClr val="000000"/>
                </a:solidFill>
                <a:hlinkClick r:id="rId5"/>
              </a:rPr>
              <a:t>https://doi.org/10.17863/CAM.33324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INSEA Doctoral Research Award (2019)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Heaton, R. (2018). Artist teacher cognition: connecting ‘self’ with ‘other.’ </a:t>
            </a:r>
            <a:r>
              <a:rPr lang="en-US" sz="1600" i="1" dirty="0">
                <a:solidFill>
                  <a:srgbClr val="000000"/>
                </a:solidFill>
              </a:rPr>
              <a:t>Australian Journal of Art Education, </a:t>
            </a:r>
            <a:r>
              <a:rPr lang="en-US" sz="1600" dirty="0">
                <a:solidFill>
                  <a:srgbClr val="000000"/>
                </a:solidFill>
              </a:rPr>
              <a:t>39(1), 139-145</a:t>
            </a:r>
            <a:r>
              <a:rPr lang="en-US" sz="1600" i="1" dirty="0">
                <a:solidFill>
                  <a:srgbClr val="000000"/>
                </a:solidFill>
              </a:rPr>
              <a:t>. </a:t>
            </a:r>
            <a:r>
              <a:rPr lang="en-US" sz="1600" dirty="0">
                <a:solidFill>
                  <a:srgbClr val="000000"/>
                </a:solidFill>
              </a:rPr>
              <a:t>Visual essay.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Heaton, R. and Crumpler, A. (2017). </a:t>
            </a:r>
            <a:r>
              <a:rPr lang="en-US" sz="1600" i="1" dirty="0">
                <a:solidFill>
                  <a:srgbClr val="000000"/>
                </a:solidFill>
              </a:rPr>
              <a:t>Sharing mindfulness: A moral practice for artist teachers.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International Journal of Education &amp; the Arts, 18</a:t>
            </a:r>
            <a:r>
              <a:rPr lang="en-US" sz="1600" dirty="0">
                <a:solidFill>
                  <a:srgbClr val="000000"/>
                </a:solidFill>
              </a:rPr>
              <a:t>(26). Retrieved from </a:t>
            </a:r>
            <a:r>
              <a:rPr lang="en-US" sz="1600" u="sng" dirty="0">
                <a:solidFill>
                  <a:srgbClr val="000000"/>
                </a:solidFill>
                <a:hlinkClick r:id="rId6"/>
              </a:rPr>
              <a:t>http://www.ijea.org/v18n26/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Heaton, R. (2019). Digital art pedagogy in the United Kingdom. In R. Hickman, K. Freedman, E. Hall &amp; N. Meager (Eds.), International encyclopedia of art and design education. London: Sage. </a:t>
            </a:r>
            <a:r>
              <a:rPr lang="en-US" sz="1600" dirty="0">
                <a:solidFill>
                  <a:srgbClr val="000000"/>
                </a:solidFill>
                <a:hlinkClick r:id="rId7"/>
              </a:rPr>
              <a:t>https://doi.org/10.1002/9781118978061.ead003</a:t>
            </a:r>
            <a:endParaRPr lang="en-US" sz="16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u="sng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017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357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</vt:lpstr>
      <vt:lpstr>Open Sans Extrabold</vt:lpstr>
      <vt:lpstr>1_Office Theme</vt:lpstr>
      <vt:lpstr>Art Education UK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Education UK</dc:title>
  <dc:creator>Rebecca Heaton</dc:creator>
  <cp:lastModifiedBy>Rebecca Heaton</cp:lastModifiedBy>
  <cp:revision>12</cp:revision>
  <dcterms:created xsi:type="dcterms:W3CDTF">2019-03-24T18:10:15Z</dcterms:created>
  <dcterms:modified xsi:type="dcterms:W3CDTF">2019-03-25T14:20:53Z</dcterms:modified>
</cp:coreProperties>
</file>